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6" r:id="rId3"/>
    <p:sldId id="292" r:id="rId4"/>
    <p:sldId id="277" r:id="rId5"/>
    <p:sldId id="293" r:id="rId6"/>
    <p:sldId id="294" r:id="rId7"/>
    <p:sldId id="266" r:id="rId8"/>
    <p:sldId id="296" r:id="rId9"/>
    <p:sldId id="298" r:id="rId10"/>
    <p:sldId id="295" r:id="rId11"/>
    <p:sldId id="299" r:id="rId12"/>
    <p:sldId id="300" r:id="rId13"/>
    <p:sldId id="265" r:id="rId14"/>
  </p:sldIdLst>
  <p:sldSz cx="9144000" cy="6858000" type="screen4x3"/>
  <p:notesSz cx="6788150" cy="9923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61667" autoAdjust="0"/>
  </p:normalViewPr>
  <p:slideViewPr>
    <p:cSldViewPr>
      <p:cViewPr>
        <p:scale>
          <a:sx n="90" d="100"/>
          <a:sy n="90" d="100"/>
        </p:scale>
        <p:origin x="-6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Btm\Desktop\Data%20bagi%20Graf%20Malaysia%20Demographic%20Transition%201911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areaChart>
        <c:grouping val="standard"/>
        <c:ser>
          <c:idx val="2"/>
          <c:order val="2"/>
          <c:tx>
            <c:strRef>
              <c:f>'Graf 1'!$E$1</c:f>
              <c:strCache>
                <c:ptCount val="1"/>
                <c:pt idx="0">
                  <c:v>Jumlah Penduduk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rgbClr val="00CC00"/>
              </a:solidFill>
              <a:prstDash val="dash"/>
            </a:ln>
          </c:spPr>
          <c:cat>
            <c:strRef>
              <c:f>'Graf 1'!$B$2:$B$100</c:f>
              <c:strCache>
                <c:ptCount val="99"/>
                <c:pt idx="0">
                  <c:v>1911</c:v>
                </c:pt>
                <c:pt idx="1">
                  <c:v>1912</c:v>
                </c:pt>
                <c:pt idx="2">
                  <c:v>1913</c:v>
                </c:pt>
                <c:pt idx="3">
                  <c:v>1914</c:v>
                </c:pt>
                <c:pt idx="4">
                  <c:v>1915</c:v>
                </c:pt>
                <c:pt idx="5">
                  <c:v>1916</c:v>
                </c:pt>
                <c:pt idx="6">
                  <c:v>1917</c:v>
                </c:pt>
                <c:pt idx="7">
                  <c:v>1918</c:v>
                </c:pt>
                <c:pt idx="8">
                  <c:v>1919</c:v>
                </c:pt>
                <c:pt idx="9">
                  <c:v>1920</c:v>
                </c:pt>
                <c:pt idx="10">
                  <c:v>1921</c:v>
                </c:pt>
                <c:pt idx="11">
                  <c:v>1922</c:v>
                </c:pt>
                <c:pt idx="12">
                  <c:v>1923</c:v>
                </c:pt>
                <c:pt idx="13">
                  <c:v>1924</c:v>
                </c:pt>
                <c:pt idx="14">
                  <c:v>1925</c:v>
                </c:pt>
                <c:pt idx="15">
                  <c:v>1927</c:v>
                </c:pt>
                <c:pt idx="16">
                  <c:v>1928</c:v>
                </c:pt>
                <c:pt idx="17">
                  <c:v>1929</c:v>
                </c:pt>
                <c:pt idx="18">
                  <c:v>1930</c:v>
                </c:pt>
                <c:pt idx="19">
                  <c:v>1931</c:v>
                </c:pt>
                <c:pt idx="20">
                  <c:v>1932</c:v>
                </c:pt>
                <c:pt idx="21">
                  <c:v>1933</c:v>
                </c:pt>
                <c:pt idx="22">
                  <c:v>1934</c:v>
                </c:pt>
                <c:pt idx="23">
                  <c:v>1935</c:v>
                </c:pt>
                <c:pt idx="24">
                  <c:v>1936</c:v>
                </c:pt>
                <c:pt idx="25">
                  <c:v>1937</c:v>
                </c:pt>
                <c:pt idx="26">
                  <c:v>1938</c:v>
                </c:pt>
                <c:pt idx="27">
                  <c:v>1939</c:v>
                </c:pt>
                <c:pt idx="28">
                  <c:v>1940</c:v>
                </c:pt>
                <c:pt idx="29">
                  <c:v>1947</c:v>
                </c:pt>
                <c:pt idx="30">
                  <c:v>1948</c:v>
                </c:pt>
                <c:pt idx="31">
                  <c:v>1949</c:v>
                </c:pt>
                <c:pt idx="32">
                  <c:v>1950</c:v>
                </c:pt>
                <c:pt idx="33">
                  <c:v>1951</c:v>
                </c:pt>
                <c:pt idx="34">
                  <c:v>1952</c:v>
                </c:pt>
                <c:pt idx="35">
                  <c:v>1953</c:v>
                </c:pt>
                <c:pt idx="36">
                  <c:v>1954</c:v>
                </c:pt>
                <c:pt idx="37">
                  <c:v>1955</c:v>
                </c:pt>
                <c:pt idx="38">
                  <c:v>1956</c:v>
                </c:pt>
                <c:pt idx="39">
                  <c:v>1957</c:v>
                </c:pt>
                <c:pt idx="40">
                  <c:v>1958</c:v>
                </c:pt>
                <c:pt idx="41">
                  <c:v>1959</c:v>
                </c:pt>
                <c:pt idx="42">
                  <c:v>1960</c:v>
                </c:pt>
                <c:pt idx="43">
                  <c:v>1961</c:v>
                </c:pt>
                <c:pt idx="44">
                  <c:v>1962</c:v>
                </c:pt>
                <c:pt idx="45">
                  <c:v>1963</c:v>
                </c:pt>
                <c:pt idx="46">
                  <c:v>1964</c:v>
                </c:pt>
                <c:pt idx="47">
                  <c:v>1965</c:v>
                </c:pt>
                <c:pt idx="48">
                  <c:v>1966</c:v>
                </c:pt>
                <c:pt idx="49">
                  <c:v>1967</c:v>
                </c:pt>
                <c:pt idx="50">
                  <c:v>1968</c:v>
                </c:pt>
                <c:pt idx="51">
                  <c:v>1969</c:v>
                </c:pt>
                <c:pt idx="52">
                  <c:v>1970</c:v>
                </c:pt>
                <c:pt idx="53">
                  <c:v>1971</c:v>
                </c:pt>
                <c:pt idx="54">
                  <c:v>1972</c:v>
                </c:pt>
                <c:pt idx="55">
                  <c:v>1973</c:v>
                </c:pt>
                <c:pt idx="56">
                  <c:v>1974</c:v>
                </c:pt>
                <c:pt idx="57">
                  <c:v>1975</c:v>
                </c:pt>
                <c:pt idx="58">
                  <c:v>1976</c:v>
                </c:pt>
                <c:pt idx="59">
                  <c:v>1977</c:v>
                </c:pt>
                <c:pt idx="60">
                  <c:v>1978</c:v>
                </c:pt>
                <c:pt idx="61">
                  <c:v>1979</c:v>
                </c:pt>
                <c:pt idx="62">
                  <c:v>1980</c:v>
                </c:pt>
                <c:pt idx="63">
                  <c:v>1981</c:v>
                </c:pt>
                <c:pt idx="64">
                  <c:v>1982</c:v>
                </c:pt>
                <c:pt idx="65">
                  <c:v>1983</c:v>
                </c:pt>
                <c:pt idx="66">
                  <c:v>1984</c:v>
                </c:pt>
                <c:pt idx="67">
                  <c:v>1985</c:v>
                </c:pt>
                <c:pt idx="68">
                  <c:v>1986</c:v>
                </c:pt>
                <c:pt idx="69">
                  <c:v>1987</c:v>
                </c:pt>
                <c:pt idx="70">
                  <c:v>1988</c:v>
                </c:pt>
                <c:pt idx="71">
                  <c:v>1989</c:v>
                </c:pt>
                <c:pt idx="72">
                  <c:v>1990</c:v>
                </c:pt>
                <c:pt idx="73">
                  <c:v>1991</c:v>
                </c:pt>
                <c:pt idx="74">
                  <c:v>1992</c:v>
                </c:pt>
                <c:pt idx="75">
                  <c:v>1993</c:v>
                </c:pt>
                <c:pt idx="76">
                  <c:v>1994</c:v>
                </c:pt>
                <c:pt idx="77">
                  <c:v>1995</c:v>
                </c:pt>
                <c:pt idx="78">
                  <c:v>1996</c:v>
                </c:pt>
                <c:pt idx="79">
                  <c:v>1997</c:v>
                </c:pt>
                <c:pt idx="80">
                  <c:v>1998</c:v>
                </c:pt>
                <c:pt idx="81">
                  <c:v>1999</c:v>
                </c:pt>
                <c:pt idx="82">
                  <c:v>2000</c:v>
                </c:pt>
                <c:pt idx="83">
                  <c:v>2001</c:v>
                </c:pt>
                <c:pt idx="84">
                  <c:v>2002</c:v>
                </c:pt>
                <c:pt idx="85">
                  <c:v>2003</c:v>
                </c:pt>
                <c:pt idx="86">
                  <c:v>2004</c:v>
                </c:pt>
                <c:pt idx="87">
                  <c:v>2005</c:v>
                </c:pt>
                <c:pt idx="88">
                  <c:v>2006</c:v>
                </c:pt>
                <c:pt idx="89">
                  <c:v>2007</c:v>
                </c:pt>
                <c:pt idx="90">
                  <c:v>2008</c:v>
                </c:pt>
                <c:pt idx="91">
                  <c:v>2009</c:v>
                </c:pt>
                <c:pt idx="92">
                  <c:v>2010</c:v>
                </c:pt>
                <c:pt idx="93">
                  <c:v>2011</c:v>
                </c:pt>
                <c:pt idx="94">
                  <c:v>2012</c:v>
                </c:pt>
                <c:pt idx="95">
                  <c:v>2013</c:v>
                </c:pt>
                <c:pt idx="96">
                  <c:v>2014</c:v>
                </c:pt>
                <c:pt idx="97">
                  <c:v>2015</c:v>
                </c:pt>
                <c:pt idx="98">
                  <c:v>2016e</c:v>
                </c:pt>
              </c:strCache>
            </c:strRef>
          </c:cat>
          <c:val>
            <c:numRef>
              <c:f>'Graf 1'!$E$2:$E$100</c:f>
              <c:numCache>
                <c:formatCode>0.0</c:formatCode>
                <c:ptCount val="99"/>
                <c:pt idx="0">
                  <c:v>2.3421999999999987</c:v>
                </c:pt>
                <c:pt idx="1">
                  <c:v>2.3989999999999987</c:v>
                </c:pt>
                <c:pt idx="2">
                  <c:v>2.4559999999999977</c:v>
                </c:pt>
                <c:pt idx="3">
                  <c:v>2.5129999999999977</c:v>
                </c:pt>
                <c:pt idx="4">
                  <c:v>2.569</c:v>
                </c:pt>
                <c:pt idx="5">
                  <c:v>2.6259999999999999</c:v>
                </c:pt>
                <c:pt idx="6">
                  <c:v>2.6829999999999998</c:v>
                </c:pt>
                <c:pt idx="7">
                  <c:v>2.74</c:v>
                </c:pt>
                <c:pt idx="8">
                  <c:v>2.7970000000000002</c:v>
                </c:pt>
                <c:pt idx="9">
                  <c:v>2.8529999999999944</c:v>
                </c:pt>
                <c:pt idx="10">
                  <c:v>2.9101999999999997</c:v>
                </c:pt>
                <c:pt idx="11">
                  <c:v>3</c:v>
                </c:pt>
                <c:pt idx="12">
                  <c:v>3</c:v>
                </c:pt>
                <c:pt idx="13">
                  <c:v>3.1</c:v>
                </c:pt>
                <c:pt idx="14">
                  <c:v>3.1</c:v>
                </c:pt>
                <c:pt idx="15">
                  <c:v>3.3</c:v>
                </c:pt>
                <c:pt idx="16">
                  <c:v>3.5</c:v>
                </c:pt>
                <c:pt idx="17">
                  <c:v>3.6</c:v>
                </c:pt>
                <c:pt idx="18">
                  <c:v>3.7</c:v>
                </c:pt>
                <c:pt idx="19">
                  <c:v>3.7885000000000058</c:v>
                </c:pt>
                <c:pt idx="20">
                  <c:v>3.887</c:v>
                </c:pt>
                <c:pt idx="21">
                  <c:v>3.9859999999999998</c:v>
                </c:pt>
                <c:pt idx="22">
                  <c:v>4.085</c:v>
                </c:pt>
                <c:pt idx="23">
                  <c:v>4.1839999999999975</c:v>
                </c:pt>
                <c:pt idx="24">
                  <c:v>4.282</c:v>
                </c:pt>
                <c:pt idx="25">
                  <c:v>4.3810000000000002</c:v>
                </c:pt>
                <c:pt idx="26">
                  <c:v>4.4800000000000004</c:v>
                </c:pt>
                <c:pt idx="27">
                  <c:v>4.5789999999999997</c:v>
                </c:pt>
                <c:pt idx="28">
                  <c:v>4.6769999999999996</c:v>
                </c:pt>
                <c:pt idx="29">
                  <c:v>4.9081000000000001</c:v>
                </c:pt>
                <c:pt idx="30">
                  <c:v>4.9874000000000001</c:v>
                </c:pt>
                <c:pt idx="31">
                  <c:v>5.0818000000000003</c:v>
                </c:pt>
                <c:pt idx="32">
                  <c:v>5.2264999999999997</c:v>
                </c:pt>
                <c:pt idx="33">
                  <c:v>5.3372000000000002</c:v>
                </c:pt>
                <c:pt idx="34">
                  <c:v>5.5063999999999993</c:v>
                </c:pt>
                <c:pt idx="35">
                  <c:v>5.7060000000000004</c:v>
                </c:pt>
                <c:pt idx="36">
                  <c:v>5.8886000000000003</c:v>
                </c:pt>
                <c:pt idx="37">
                  <c:v>6.0583</c:v>
                </c:pt>
                <c:pt idx="38">
                  <c:v>6.2516000000000034</c:v>
                </c:pt>
                <c:pt idx="39">
                  <c:v>6.2788000000000004</c:v>
                </c:pt>
                <c:pt idx="40">
                  <c:v>6.5045999999999955</c:v>
                </c:pt>
                <c:pt idx="41">
                  <c:v>6.7026000000000003</c:v>
                </c:pt>
                <c:pt idx="42">
                  <c:v>8.1179999999999986</c:v>
                </c:pt>
                <c:pt idx="43">
                  <c:v>8.3785000000000007</c:v>
                </c:pt>
                <c:pt idx="44">
                  <c:v>8.6518000000000015</c:v>
                </c:pt>
                <c:pt idx="45">
                  <c:v>8.9202000000000012</c:v>
                </c:pt>
                <c:pt idx="46">
                  <c:v>9.1684000000000001</c:v>
                </c:pt>
                <c:pt idx="47">
                  <c:v>9.4366000000000003</c:v>
                </c:pt>
                <c:pt idx="48">
                  <c:v>9.732800000000001</c:v>
                </c:pt>
                <c:pt idx="49">
                  <c:v>10.007400000000002</c:v>
                </c:pt>
                <c:pt idx="50">
                  <c:v>10.252800000000002</c:v>
                </c:pt>
                <c:pt idx="51">
                  <c:v>10.500200000000001</c:v>
                </c:pt>
                <c:pt idx="52">
                  <c:v>10.8818</c:v>
                </c:pt>
                <c:pt idx="53">
                  <c:v>11.159700000000004</c:v>
                </c:pt>
                <c:pt idx="54">
                  <c:v>11.441299999999998</c:v>
                </c:pt>
                <c:pt idx="55">
                  <c:v>11.719800000000001</c:v>
                </c:pt>
                <c:pt idx="56">
                  <c:v>12.001300000000001</c:v>
                </c:pt>
                <c:pt idx="57">
                  <c:v>12.3003</c:v>
                </c:pt>
                <c:pt idx="58">
                  <c:v>12.588100000000001</c:v>
                </c:pt>
                <c:pt idx="59">
                  <c:v>12.9011</c:v>
                </c:pt>
                <c:pt idx="60">
                  <c:v>13.200200000000001</c:v>
                </c:pt>
                <c:pt idx="61">
                  <c:v>13.518299999999998</c:v>
                </c:pt>
                <c:pt idx="62">
                  <c:v>13.879200000000004</c:v>
                </c:pt>
                <c:pt idx="63">
                  <c:v>14.2569</c:v>
                </c:pt>
                <c:pt idx="64">
                  <c:v>14.6511</c:v>
                </c:pt>
                <c:pt idx="65">
                  <c:v>15.0482</c:v>
                </c:pt>
                <c:pt idx="66">
                  <c:v>15.450400000000027</c:v>
                </c:pt>
                <c:pt idx="67">
                  <c:v>15.882700000000026</c:v>
                </c:pt>
                <c:pt idx="68">
                  <c:v>16.3294</c:v>
                </c:pt>
                <c:pt idx="69">
                  <c:v>16.773499999999949</c:v>
                </c:pt>
                <c:pt idx="70">
                  <c:v>17.219099999999987</c:v>
                </c:pt>
                <c:pt idx="71">
                  <c:v>17.662099999999949</c:v>
                </c:pt>
                <c:pt idx="72">
                  <c:v>18.102400000000003</c:v>
                </c:pt>
                <c:pt idx="73">
                  <c:v>18.5472</c:v>
                </c:pt>
                <c:pt idx="74">
                  <c:v>19.067499999999949</c:v>
                </c:pt>
                <c:pt idx="75">
                  <c:v>19.601500000000001</c:v>
                </c:pt>
                <c:pt idx="76">
                  <c:v>20.1417</c:v>
                </c:pt>
                <c:pt idx="77">
                  <c:v>20.681799999999953</c:v>
                </c:pt>
                <c:pt idx="78">
                  <c:v>21.222599999999925</c:v>
                </c:pt>
                <c:pt idx="79">
                  <c:v>21.769299999999934</c:v>
                </c:pt>
                <c:pt idx="80">
                  <c:v>22.333500000000001</c:v>
                </c:pt>
                <c:pt idx="81">
                  <c:v>22.909499999999941</c:v>
                </c:pt>
                <c:pt idx="82">
                  <c:v>23.494900000000001</c:v>
                </c:pt>
                <c:pt idx="83">
                  <c:v>24.0305</c:v>
                </c:pt>
                <c:pt idx="84">
                  <c:v>24.542499999999926</c:v>
                </c:pt>
                <c:pt idx="85">
                  <c:v>25.0381</c:v>
                </c:pt>
                <c:pt idx="86">
                  <c:v>25.541499999999989</c:v>
                </c:pt>
                <c:pt idx="87">
                  <c:v>26.045499999999929</c:v>
                </c:pt>
                <c:pt idx="88">
                  <c:v>26.549900000000001</c:v>
                </c:pt>
                <c:pt idx="89">
                  <c:v>27.058400000000002</c:v>
                </c:pt>
                <c:pt idx="90">
                  <c:v>27.567599999999949</c:v>
                </c:pt>
                <c:pt idx="91">
                  <c:v>28.081499999999945</c:v>
                </c:pt>
                <c:pt idx="92">
                  <c:v>28.588599999999918</c:v>
                </c:pt>
                <c:pt idx="93">
                  <c:v>29.061999999999987</c:v>
                </c:pt>
                <c:pt idx="94">
                  <c:v>29.51</c:v>
                </c:pt>
                <c:pt idx="95">
                  <c:v>30.213699999999989</c:v>
                </c:pt>
                <c:pt idx="96">
                  <c:v>30.597999999999999</c:v>
                </c:pt>
                <c:pt idx="97">
                  <c:v>31.2</c:v>
                </c:pt>
                <c:pt idx="98">
                  <c:v>31.7</c:v>
                </c:pt>
              </c:numCache>
            </c:numRef>
          </c:val>
        </c:ser>
        <c:axId val="79572992"/>
        <c:axId val="79562624"/>
      </c:areaChart>
      <c:lineChart>
        <c:grouping val="standard"/>
        <c:ser>
          <c:idx val="0"/>
          <c:order val="0"/>
          <c:tx>
            <c:strRef>
              <c:f>'Graf 1'!$C$1</c:f>
              <c:strCache>
                <c:ptCount val="1"/>
                <c:pt idx="0">
                  <c:v>Kadar kelahiran Kasar                </c:v>
                </c:pt>
              </c:strCache>
            </c:strRef>
          </c:tx>
          <c:spPr>
            <a:ln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'Graf 1'!$B$2:$B$100</c:f>
              <c:strCache>
                <c:ptCount val="99"/>
                <c:pt idx="0">
                  <c:v>1911</c:v>
                </c:pt>
                <c:pt idx="1">
                  <c:v>1912</c:v>
                </c:pt>
                <c:pt idx="2">
                  <c:v>1913</c:v>
                </c:pt>
                <c:pt idx="3">
                  <c:v>1914</c:v>
                </c:pt>
                <c:pt idx="4">
                  <c:v>1915</c:v>
                </c:pt>
                <c:pt idx="5">
                  <c:v>1916</c:v>
                </c:pt>
                <c:pt idx="6">
                  <c:v>1917</c:v>
                </c:pt>
                <c:pt idx="7">
                  <c:v>1918</c:v>
                </c:pt>
                <c:pt idx="8">
                  <c:v>1919</c:v>
                </c:pt>
                <c:pt idx="9">
                  <c:v>1920</c:v>
                </c:pt>
                <c:pt idx="10">
                  <c:v>1921</c:v>
                </c:pt>
                <c:pt idx="11">
                  <c:v>1922</c:v>
                </c:pt>
                <c:pt idx="12">
                  <c:v>1923</c:v>
                </c:pt>
                <c:pt idx="13">
                  <c:v>1924</c:v>
                </c:pt>
                <c:pt idx="14">
                  <c:v>1925</c:v>
                </c:pt>
                <c:pt idx="15">
                  <c:v>1927</c:v>
                </c:pt>
                <c:pt idx="16">
                  <c:v>1928</c:v>
                </c:pt>
                <c:pt idx="17">
                  <c:v>1929</c:v>
                </c:pt>
                <c:pt idx="18">
                  <c:v>1930</c:v>
                </c:pt>
                <c:pt idx="19">
                  <c:v>1931</c:v>
                </c:pt>
                <c:pt idx="20">
                  <c:v>1932</c:v>
                </c:pt>
                <c:pt idx="21">
                  <c:v>1933</c:v>
                </c:pt>
                <c:pt idx="22">
                  <c:v>1934</c:v>
                </c:pt>
                <c:pt idx="23">
                  <c:v>1935</c:v>
                </c:pt>
                <c:pt idx="24">
                  <c:v>1936</c:v>
                </c:pt>
                <c:pt idx="25">
                  <c:v>1937</c:v>
                </c:pt>
                <c:pt idx="26">
                  <c:v>1938</c:v>
                </c:pt>
                <c:pt idx="27">
                  <c:v>1939</c:v>
                </c:pt>
                <c:pt idx="28">
                  <c:v>1940</c:v>
                </c:pt>
                <c:pt idx="29">
                  <c:v>1947</c:v>
                </c:pt>
                <c:pt idx="30">
                  <c:v>1948</c:v>
                </c:pt>
                <c:pt idx="31">
                  <c:v>1949</c:v>
                </c:pt>
                <c:pt idx="32">
                  <c:v>1950</c:v>
                </c:pt>
                <c:pt idx="33">
                  <c:v>1951</c:v>
                </c:pt>
                <c:pt idx="34">
                  <c:v>1952</c:v>
                </c:pt>
                <c:pt idx="35">
                  <c:v>1953</c:v>
                </c:pt>
                <c:pt idx="36">
                  <c:v>1954</c:v>
                </c:pt>
                <c:pt idx="37">
                  <c:v>1955</c:v>
                </c:pt>
                <c:pt idx="38">
                  <c:v>1956</c:v>
                </c:pt>
                <c:pt idx="39">
                  <c:v>1957</c:v>
                </c:pt>
                <c:pt idx="40">
                  <c:v>1958</c:v>
                </c:pt>
                <c:pt idx="41">
                  <c:v>1959</c:v>
                </c:pt>
                <c:pt idx="42">
                  <c:v>1960</c:v>
                </c:pt>
                <c:pt idx="43">
                  <c:v>1961</c:v>
                </c:pt>
                <c:pt idx="44">
                  <c:v>1962</c:v>
                </c:pt>
                <c:pt idx="45">
                  <c:v>1963</c:v>
                </c:pt>
                <c:pt idx="46">
                  <c:v>1964</c:v>
                </c:pt>
                <c:pt idx="47">
                  <c:v>1965</c:v>
                </c:pt>
                <c:pt idx="48">
                  <c:v>1966</c:v>
                </c:pt>
                <c:pt idx="49">
                  <c:v>1967</c:v>
                </c:pt>
                <c:pt idx="50">
                  <c:v>1968</c:v>
                </c:pt>
                <c:pt idx="51">
                  <c:v>1969</c:v>
                </c:pt>
                <c:pt idx="52">
                  <c:v>1970</c:v>
                </c:pt>
                <c:pt idx="53">
                  <c:v>1971</c:v>
                </c:pt>
                <c:pt idx="54">
                  <c:v>1972</c:v>
                </c:pt>
                <c:pt idx="55">
                  <c:v>1973</c:v>
                </c:pt>
                <c:pt idx="56">
                  <c:v>1974</c:v>
                </c:pt>
                <c:pt idx="57">
                  <c:v>1975</c:v>
                </c:pt>
                <c:pt idx="58">
                  <c:v>1976</c:v>
                </c:pt>
                <c:pt idx="59">
                  <c:v>1977</c:v>
                </c:pt>
                <c:pt idx="60">
                  <c:v>1978</c:v>
                </c:pt>
                <c:pt idx="61">
                  <c:v>1979</c:v>
                </c:pt>
                <c:pt idx="62">
                  <c:v>1980</c:v>
                </c:pt>
                <c:pt idx="63">
                  <c:v>1981</c:v>
                </c:pt>
                <c:pt idx="64">
                  <c:v>1982</c:v>
                </c:pt>
                <c:pt idx="65">
                  <c:v>1983</c:v>
                </c:pt>
                <c:pt idx="66">
                  <c:v>1984</c:v>
                </c:pt>
                <c:pt idx="67">
                  <c:v>1985</c:v>
                </c:pt>
                <c:pt idx="68">
                  <c:v>1986</c:v>
                </c:pt>
                <c:pt idx="69">
                  <c:v>1987</c:v>
                </c:pt>
                <c:pt idx="70">
                  <c:v>1988</c:v>
                </c:pt>
                <c:pt idx="71">
                  <c:v>1989</c:v>
                </c:pt>
                <c:pt idx="72">
                  <c:v>1990</c:v>
                </c:pt>
                <c:pt idx="73">
                  <c:v>1991</c:v>
                </c:pt>
                <c:pt idx="74">
                  <c:v>1992</c:v>
                </c:pt>
                <c:pt idx="75">
                  <c:v>1993</c:v>
                </c:pt>
                <c:pt idx="76">
                  <c:v>1994</c:v>
                </c:pt>
                <c:pt idx="77">
                  <c:v>1995</c:v>
                </c:pt>
                <c:pt idx="78">
                  <c:v>1996</c:v>
                </c:pt>
                <c:pt idx="79">
                  <c:v>1997</c:v>
                </c:pt>
                <c:pt idx="80">
                  <c:v>1998</c:v>
                </c:pt>
                <c:pt idx="81">
                  <c:v>1999</c:v>
                </c:pt>
                <c:pt idx="82">
                  <c:v>2000</c:v>
                </c:pt>
                <c:pt idx="83">
                  <c:v>2001</c:v>
                </c:pt>
                <c:pt idx="84">
                  <c:v>2002</c:v>
                </c:pt>
                <c:pt idx="85">
                  <c:v>2003</c:v>
                </c:pt>
                <c:pt idx="86">
                  <c:v>2004</c:v>
                </c:pt>
                <c:pt idx="87">
                  <c:v>2005</c:v>
                </c:pt>
                <c:pt idx="88">
                  <c:v>2006</c:v>
                </c:pt>
                <c:pt idx="89">
                  <c:v>2007</c:v>
                </c:pt>
                <c:pt idx="90">
                  <c:v>2008</c:v>
                </c:pt>
                <c:pt idx="91">
                  <c:v>2009</c:v>
                </c:pt>
                <c:pt idx="92">
                  <c:v>2010</c:v>
                </c:pt>
                <c:pt idx="93">
                  <c:v>2011</c:v>
                </c:pt>
                <c:pt idx="94">
                  <c:v>2012</c:v>
                </c:pt>
                <c:pt idx="95">
                  <c:v>2013</c:v>
                </c:pt>
                <c:pt idx="96">
                  <c:v>2014</c:v>
                </c:pt>
                <c:pt idx="97">
                  <c:v>2015</c:v>
                </c:pt>
                <c:pt idx="98">
                  <c:v>2016e</c:v>
                </c:pt>
              </c:strCache>
            </c:strRef>
          </c:cat>
          <c:val>
            <c:numRef>
              <c:f>'Graf 1'!$C$2:$C$100</c:f>
              <c:numCache>
                <c:formatCode>0.0</c:formatCode>
                <c:ptCount val="99"/>
                <c:pt idx="0">
                  <c:v>19.399999999999999</c:v>
                </c:pt>
                <c:pt idx="1">
                  <c:v>23.5</c:v>
                </c:pt>
                <c:pt idx="2">
                  <c:v>23.1</c:v>
                </c:pt>
                <c:pt idx="3">
                  <c:v>24.6</c:v>
                </c:pt>
                <c:pt idx="4">
                  <c:v>25.3</c:v>
                </c:pt>
                <c:pt idx="5">
                  <c:v>24.2</c:v>
                </c:pt>
                <c:pt idx="6">
                  <c:v>27.9</c:v>
                </c:pt>
                <c:pt idx="7">
                  <c:v>25.8</c:v>
                </c:pt>
                <c:pt idx="8">
                  <c:v>24.6</c:v>
                </c:pt>
                <c:pt idx="9">
                  <c:v>27.1</c:v>
                </c:pt>
                <c:pt idx="10">
                  <c:v>27.2</c:v>
                </c:pt>
                <c:pt idx="11">
                  <c:v>25.5</c:v>
                </c:pt>
                <c:pt idx="12">
                  <c:v>25.3</c:v>
                </c:pt>
                <c:pt idx="13">
                  <c:v>27.3</c:v>
                </c:pt>
                <c:pt idx="14">
                  <c:v>28.1</c:v>
                </c:pt>
                <c:pt idx="15">
                  <c:v>30.5</c:v>
                </c:pt>
                <c:pt idx="16">
                  <c:v>32.5</c:v>
                </c:pt>
                <c:pt idx="17">
                  <c:v>32.4</c:v>
                </c:pt>
                <c:pt idx="18">
                  <c:v>36.5</c:v>
                </c:pt>
                <c:pt idx="19">
                  <c:v>33.300000000000004</c:v>
                </c:pt>
                <c:pt idx="20">
                  <c:v>34</c:v>
                </c:pt>
                <c:pt idx="21">
                  <c:v>35.5</c:v>
                </c:pt>
                <c:pt idx="22">
                  <c:v>35.4</c:v>
                </c:pt>
                <c:pt idx="23">
                  <c:v>35.9</c:v>
                </c:pt>
                <c:pt idx="24">
                  <c:v>38.700000000000003</c:v>
                </c:pt>
                <c:pt idx="25">
                  <c:v>37.800000000000004</c:v>
                </c:pt>
                <c:pt idx="26">
                  <c:v>39.700000000000003</c:v>
                </c:pt>
                <c:pt idx="27">
                  <c:v>41</c:v>
                </c:pt>
                <c:pt idx="28">
                  <c:v>39.700000000000003</c:v>
                </c:pt>
                <c:pt idx="29">
                  <c:v>43</c:v>
                </c:pt>
                <c:pt idx="30">
                  <c:v>40.4</c:v>
                </c:pt>
                <c:pt idx="31">
                  <c:v>43.8</c:v>
                </c:pt>
                <c:pt idx="32">
                  <c:v>42</c:v>
                </c:pt>
                <c:pt idx="33">
                  <c:v>43.6</c:v>
                </c:pt>
                <c:pt idx="34">
                  <c:v>44.4</c:v>
                </c:pt>
                <c:pt idx="35">
                  <c:v>43.7</c:v>
                </c:pt>
                <c:pt idx="36">
                  <c:v>43.8</c:v>
                </c:pt>
                <c:pt idx="37">
                  <c:v>43</c:v>
                </c:pt>
                <c:pt idx="38">
                  <c:v>45.5</c:v>
                </c:pt>
                <c:pt idx="39">
                  <c:v>46.2</c:v>
                </c:pt>
                <c:pt idx="40">
                  <c:v>43.3</c:v>
                </c:pt>
                <c:pt idx="41">
                  <c:v>42.1</c:v>
                </c:pt>
                <c:pt idx="42">
                  <c:v>40.9</c:v>
                </c:pt>
                <c:pt idx="43">
                  <c:v>41.8</c:v>
                </c:pt>
                <c:pt idx="44">
                  <c:v>40.4</c:v>
                </c:pt>
                <c:pt idx="45" formatCode="General">
                  <c:v>38.1</c:v>
                </c:pt>
                <c:pt idx="46" formatCode="General">
                  <c:v>38.200000000000003</c:v>
                </c:pt>
                <c:pt idx="47" formatCode="General">
                  <c:v>36.1</c:v>
                </c:pt>
                <c:pt idx="48" formatCode="General">
                  <c:v>36.700000000000003</c:v>
                </c:pt>
                <c:pt idx="49" formatCode="General">
                  <c:v>34.9</c:v>
                </c:pt>
                <c:pt idx="50" formatCode="General">
                  <c:v>35.200000000000003</c:v>
                </c:pt>
                <c:pt idx="51" formatCode="General">
                  <c:v>33.300000000000004</c:v>
                </c:pt>
                <c:pt idx="52" formatCode="General">
                  <c:v>32.4</c:v>
                </c:pt>
                <c:pt idx="53">
                  <c:v>32.800000000000004</c:v>
                </c:pt>
                <c:pt idx="54">
                  <c:v>32.200000000000003</c:v>
                </c:pt>
                <c:pt idx="55">
                  <c:v>31.1</c:v>
                </c:pt>
                <c:pt idx="56">
                  <c:v>31.3</c:v>
                </c:pt>
                <c:pt idx="57">
                  <c:v>30.7</c:v>
                </c:pt>
                <c:pt idx="58">
                  <c:v>30.9</c:v>
                </c:pt>
                <c:pt idx="59">
                  <c:v>30.3</c:v>
                </c:pt>
                <c:pt idx="60">
                  <c:v>29.7</c:v>
                </c:pt>
                <c:pt idx="61">
                  <c:v>30.4</c:v>
                </c:pt>
                <c:pt idx="62">
                  <c:v>30.6</c:v>
                </c:pt>
                <c:pt idx="63">
                  <c:v>31.2</c:v>
                </c:pt>
                <c:pt idx="64">
                  <c:v>31</c:v>
                </c:pt>
                <c:pt idx="65">
                  <c:v>30.2</c:v>
                </c:pt>
                <c:pt idx="66">
                  <c:v>31</c:v>
                </c:pt>
                <c:pt idx="67">
                  <c:v>31.5</c:v>
                </c:pt>
                <c:pt idx="68">
                  <c:v>30.6</c:v>
                </c:pt>
                <c:pt idx="69">
                  <c:v>29.3</c:v>
                </c:pt>
                <c:pt idx="70">
                  <c:v>29.7</c:v>
                </c:pt>
                <c:pt idx="71">
                  <c:v>26.8</c:v>
                </c:pt>
                <c:pt idx="72">
                  <c:v>27.9</c:v>
                </c:pt>
                <c:pt idx="73">
                  <c:v>27.6</c:v>
                </c:pt>
                <c:pt idx="74">
                  <c:v>27.7</c:v>
                </c:pt>
                <c:pt idx="75">
                  <c:v>27.6</c:v>
                </c:pt>
                <c:pt idx="76">
                  <c:v>26.7</c:v>
                </c:pt>
                <c:pt idx="77">
                  <c:v>26.1</c:v>
                </c:pt>
                <c:pt idx="78">
                  <c:v>25.6</c:v>
                </c:pt>
                <c:pt idx="79">
                  <c:v>24.8</c:v>
                </c:pt>
                <c:pt idx="80">
                  <c:v>23.5</c:v>
                </c:pt>
                <c:pt idx="81">
                  <c:v>22.8</c:v>
                </c:pt>
                <c:pt idx="82">
                  <c:v>22.892338593952189</c:v>
                </c:pt>
                <c:pt idx="83">
                  <c:v>21.034914164829747</c:v>
                </c:pt>
                <c:pt idx="84">
                  <c:v>20.150230530261084</c:v>
                </c:pt>
                <c:pt idx="85">
                  <c:v>19.226677769756691</c:v>
                </c:pt>
                <c:pt idx="86">
                  <c:v>18.863422051058485</c:v>
                </c:pt>
                <c:pt idx="87">
                  <c:v>18.217061362048053</c:v>
                </c:pt>
                <c:pt idx="88">
                  <c:v>17.804165032163073</c:v>
                </c:pt>
                <c:pt idx="89">
                  <c:v>17.726343895513732</c:v>
                </c:pt>
                <c:pt idx="90">
                  <c:v>17.89065264790926</c:v>
                </c:pt>
                <c:pt idx="91">
                  <c:v>17.86386245719023</c:v>
                </c:pt>
                <c:pt idx="92">
                  <c:v>17.2</c:v>
                </c:pt>
                <c:pt idx="93">
                  <c:v>17.600000000000001</c:v>
                </c:pt>
                <c:pt idx="94">
                  <c:v>17.8</c:v>
                </c:pt>
                <c:pt idx="95">
                  <c:v>16.7</c:v>
                </c:pt>
                <c:pt idx="96">
                  <c:v>16.7</c:v>
                </c:pt>
                <c:pt idx="97" formatCode="General">
                  <c:v>16.7</c:v>
                </c:pt>
                <c:pt idx="98" formatCode="General">
                  <c:v>16.600000000000001</c:v>
                </c:pt>
              </c:numCache>
            </c:numRef>
          </c:val>
        </c:ser>
        <c:ser>
          <c:idx val="1"/>
          <c:order val="1"/>
          <c:tx>
            <c:strRef>
              <c:f>'Graf 1'!$D$1</c:f>
              <c:strCache>
                <c:ptCount val="1"/>
                <c:pt idx="0">
                  <c:v>Kadar Kematian Kasar</c:v>
                </c:pt>
              </c:strCache>
            </c:strRef>
          </c:tx>
          <c:spPr>
            <a:ln>
              <a:solidFill>
                <a:srgbClr val="C00000"/>
              </a:solidFill>
              <a:prstDash val="lgDashDot"/>
            </a:ln>
          </c:spPr>
          <c:marker>
            <c:symbol val="none"/>
          </c:marker>
          <c:cat>
            <c:strRef>
              <c:f>'Graf 1'!$B$2:$B$100</c:f>
              <c:strCache>
                <c:ptCount val="99"/>
                <c:pt idx="0">
                  <c:v>1911</c:v>
                </c:pt>
                <c:pt idx="1">
                  <c:v>1912</c:v>
                </c:pt>
                <c:pt idx="2">
                  <c:v>1913</c:v>
                </c:pt>
                <c:pt idx="3">
                  <c:v>1914</c:v>
                </c:pt>
                <c:pt idx="4">
                  <c:v>1915</c:v>
                </c:pt>
                <c:pt idx="5">
                  <c:v>1916</c:v>
                </c:pt>
                <c:pt idx="6">
                  <c:v>1917</c:v>
                </c:pt>
                <c:pt idx="7">
                  <c:v>1918</c:v>
                </c:pt>
                <c:pt idx="8">
                  <c:v>1919</c:v>
                </c:pt>
                <c:pt idx="9">
                  <c:v>1920</c:v>
                </c:pt>
                <c:pt idx="10">
                  <c:v>1921</c:v>
                </c:pt>
                <c:pt idx="11">
                  <c:v>1922</c:v>
                </c:pt>
                <c:pt idx="12">
                  <c:v>1923</c:v>
                </c:pt>
                <c:pt idx="13">
                  <c:v>1924</c:v>
                </c:pt>
                <c:pt idx="14">
                  <c:v>1925</c:v>
                </c:pt>
                <c:pt idx="15">
                  <c:v>1927</c:v>
                </c:pt>
                <c:pt idx="16">
                  <c:v>1928</c:v>
                </c:pt>
                <c:pt idx="17">
                  <c:v>1929</c:v>
                </c:pt>
                <c:pt idx="18">
                  <c:v>1930</c:v>
                </c:pt>
                <c:pt idx="19">
                  <c:v>1931</c:v>
                </c:pt>
                <c:pt idx="20">
                  <c:v>1932</c:v>
                </c:pt>
                <c:pt idx="21">
                  <c:v>1933</c:v>
                </c:pt>
                <c:pt idx="22">
                  <c:v>1934</c:v>
                </c:pt>
                <c:pt idx="23">
                  <c:v>1935</c:v>
                </c:pt>
                <c:pt idx="24">
                  <c:v>1936</c:v>
                </c:pt>
                <c:pt idx="25">
                  <c:v>1937</c:v>
                </c:pt>
                <c:pt idx="26">
                  <c:v>1938</c:v>
                </c:pt>
                <c:pt idx="27">
                  <c:v>1939</c:v>
                </c:pt>
                <c:pt idx="28">
                  <c:v>1940</c:v>
                </c:pt>
                <c:pt idx="29">
                  <c:v>1947</c:v>
                </c:pt>
                <c:pt idx="30">
                  <c:v>1948</c:v>
                </c:pt>
                <c:pt idx="31">
                  <c:v>1949</c:v>
                </c:pt>
                <c:pt idx="32">
                  <c:v>1950</c:v>
                </c:pt>
                <c:pt idx="33">
                  <c:v>1951</c:v>
                </c:pt>
                <c:pt idx="34">
                  <c:v>1952</c:v>
                </c:pt>
                <c:pt idx="35">
                  <c:v>1953</c:v>
                </c:pt>
                <c:pt idx="36">
                  <c:v>1954</c:v>
                </c:pt>
                <c:pt idx="37">
                  <c:v>1955</c:v>
                </c:pt>
                <c:pt idx="38">
                  <c:v>1956</c:v>
                </c:pt>
                <c:pt idx="39">
                  <c:v>1957</c:v>
                </c:pt>
                <c:pt idx="40">
                  <c:v>1958</c:v>
                </c:pt>
                <c:pt idx="41">
                  <c:v>1959</c:v>
                </c:pt>
                <c:pt idx="42">
                  <c:v>1960</c:v>
                </c:pt>
                <c:pt idx="43">
                  <c:v>1961</c:v>
                </c:pt>
                <c:pt idx="44">
                  <c:v>1962</c:v>
                </c:pt>
                <c:pt idx="45">
                  <c:v>1963</c:v>
                </c:pt>
                <c:pt idx="46">
                  <c:v>1964</c:v>
                </c:pt>
                <c:pt idx="47">
                  <c:v>1965</c:v>
                </c:pt>
                <c:pt idx="48">
                  <c:v>1966</c:v>
                </c:pt>
                <c:pt idx="49">
                  <c:v>1967</c:v>
                </c:pt>
                <c:pt idx="50">
                  <c:v>1968</c:v>
                </c:pt>
                <c:pt idx="51">
                  <c:v>1969</c:v>
                </c:pt>
                <c:pt idx="52">
                  <c:v>1970</c:v>
                </c:pt>
                <c:pt idx="53">
                  <c:v>1971</c:v>
                </c:pt>
                <c:pt idx="54">
                  <c:v>1972</c:v>
                </c:pt>
                <c:pt idx="55">
                  <c:v>1973</c:v>
                </c:pt>
                <c:pt idx="56">
                  <c:v>1974</c:v>
                </c:pt>
                <c:pt idx="57">
                  <c:v>1975</c:v>
                </c:pt>
                <c:pt idx="58">
                  <c:v>1976</c:v>
                </c:pt>
                <c:pt idx="59">
                  <c:v>1977</c:v>
                </c:pt>
                <c:pt idx="60">
                  <c:v>1978</c:v>
                </c:pt>
                <c:pt idx="61">
                  <c:v>1979</c:v>
                </c:pt>
                <c:pt idx="62">
                  <c:v>1980</c:v>
                </c:pt>
                <c:pt idx="63">
                  <c:v>1981</c:v>
                </c:pt>
                <c:pt idx="64">
                  <c:v>1982</c:v>
                </c:pt>
                <c:pt idx="65">
                  <c:v>1983</c:v>
                </c:pt>
                <c:pt idx="66">
                  <c:v>1984</c:v>
                </c:pt>
                <c:pt idx="67">
                  <c:v>1985</c:v>
                </c:pt>
                <c:pt idx="68">
                  <c:v>1986</c:v>
                </c:pt>
                <c:pt idx="69">
                  <c:v>1987</c:v>
                </c:pt>
                <c:pt idx="70">
                  <c:v>1988</c:v>
                </c:pt>
                <c:pt idx="71">
                  <c:v>1989</c:v>
                </c:pt>
                <c:pt idx="72">
                  <c:v>1990</c:v>
                </c:pt>
                <c:pt idx="73">
                  <c:v>1991</c:v>
                </c:pt>
                <c:pt idx="74">
                  <c:v>1992</c:v>
                </c:pt>
                <c:pt idx="75">
                  <c:v>1993</c:v>
                </c:pt>
                <c:pt idx="76">
                  <c:v>1994</c:v>
                </c:pt>
                <c:pt idx="77">
                  <c:v>1995</c:v>
                </c:pt>
                <c:pt idx="78">
                  <c:v>1996</c:v>
                </c:pt>
                <c:pt idx="79">
                  <c:v>1997</c:v>
                </c:pt>
                <c:pt idx="80">
                  <c:v>1998</c:v>
                </c:pt>
                <c:pt idx="81">
                  <c:v>1999</c:v>
                </c:pt>
                <c:pt idx="82">
                  <c:v>2000</c:v>
                </c:pt>
                <c:pt idx="83">
                  <c:v>2001</c:v>
                </c:pt>
                <c:pt idx="84">
                  <c:v>2002</c:v>
                </c:pt>
                <c:pt idx="85">
                  <c:v>2003</c:v>
                </c:pt>
                <c:pt idx="86">
                  <c:v>2004</c:v>
                </c:pt>
                <c:pt idx="87">
                  <c:v>2005</c:v>
                </c:pt>
                <c:pt idx="88">
                  <c:v>2006</c:v>
                </c:pt>
                <c:pt idx="89">
                  <c:v>2007</c:v>
                </c:pt>
                <c:pt idx="90">
                  <c:v>2008</c:v>
                </c:pt>
                <c:pt idx="91">
                  <c:v>2009</c:v>
                </c:pt>
                <c:pt idx="92">
                  <c:v>2010</c:v>
                </c:pt>
                <c:pt idx="93">
                  <c:v>2011</c:v>
                </c:pt>
                <c:pt idx="94">
                  <c:v>2012</c:v>
                </c:pt>
                <c:pt idx="95">
                  <c:v>2013</c:v>
                </c:pt>
                <c:pt idx="96">
                  <c:v>2014</c:v>
                </c:pt>
                <c:pt idx="97">
                  <c:v>2015</c:v>
                </c:pt>
                <c:pt idx="98">
                  <c:v>2016e</c:v>
                </c:pt>
              </c:strCache>
            </c:strRef>
          </c:cat>
          <c:val>
            <c:numRef>
              <c:f>'Graf 1'!$D$2:$D$100</c:f>
              <c:numCache>
                <c:formatCode>0.0</c:formatCode>
                <c:ptCount val="99"/>
                <c:pt idx="0">
                  <c:v>39.1</c:v>
                </c:pt>
                <c:pt idx="1">
                  <c:v>37.800000000000004</c:v>
                </c:pt>
                <c:pt idx="2">
                  <c:v>34</c:v>
                </c:pt>
                <c:pt idx="3">
                  <c:v>34.300000000000004</c:v>
                </c:pt>
                <c:pt idx="4">
                  <c:v>28.9</c:v>
                </c:pt>
                <c:pt idx="5">
                  <c:v>30.6</c:v>
                </c:pt>
                <c:pt idx="6">
                  <c:v>34.200000000000003</c:v>
                </c:pt>
                <c:pt idx="7">
                  <c:v>52.9</c:v>
                </c:pt>
                <c:pt idx="8">
                  <c:v>29.4</c:v>
                </c:pt>
                <c:pt idx="9">
                  <c:v>32.300000000000004</c:v>
                </c:pt>
                <c:pt idx="10">
                  <c:v>28.5</c:v>
                </c:pt>
                <c:pt idx="11">
                  <c:v>25.6</c:v>
                </c:pt>
                <c:pt idx="12">
                  <c:v>24.1</c:v>
                </c:pt>
                <c:pt idx="13">
                  <c:v>23.2</c:v>
                </c:pt>
                <c:pt idx="14">
                  <c:v>22.9</c:v>
                </c:pt>
                <c:pt idx="15">
                  <c:v>30.7</c:v>
                </c:pt>
                <c:pt idx="16">
                  <c:v>28</c:v>
                </c:pt>
                <c:pt idx="17">
                  <c:v>24.6</c:v>
                </c:pt>
                <c:pt idx="18">
                  <c:v>24.1</c:v>
                </c:pt>
                <c:pt idx="19">
                  <c:v>19.100000000000001</c:v>
                </c:pt>
                <c:pt idx="20">
                  <c:v>18.5</c:v>
                </c:pt>
                <c:pt idx="21">
                  <c:v>20.2</c:v>
                </c:pt>
                <c:pt idx="22">
                  <c:v>21.4</c:v>
                </c:pt>
                <c:pt idx="23">
                  <c:v>19.899999999999999</c:v>
                </c:pt>
                <c:pt idx="24">
                  <c:v>19.2</c:v>
                </c:pt>
                <c:pt idx="25">
                  <c:v>19.899999999999999</c:v>
                </c:pt>
                <c:pt idx="26">
                  <c:v>19.100000000000001</c:v>
                </c:pt>
                <c:pt idx="27">
                  <c:v>17.5</c:v>
                </c:pt>
                <c:pt idx="28">
                  <c:v>18.600000000000001</c:v>
                </c:pt>
                <c:pt idx="29">
                  <c:v>19.399999999999999</c:v>
                </c:pt>
                <c:pt idx="30">
                  <c:v>16.3</c:v>
                </c:pt>
                <c:pt idx="31">
                  <c:v>14.2</c:v>
                </c:pt>
                <c:pt idx="32">
                  <c:v>15.8</c:v>
                </c:pt>
                <c:pt idx="33">
                  <c:v>15.3</c:v>
                </c:pt>
                <c:pt idx="34">
                  <c:v>13.6</c:v>
                </c:pt>
                <c:pt idx="35">
                  <c:v>12.4</c:v>
                </c:pt>
                <c:pt idx="36">
                  <c:v>12.2</c:v>
                </c:pt>
                <c:pt idx="37">
                  <c:v>11.5</c:v>
                </c:pt>
                <c:pt idx="38">
                  <c:v>11.3</c:v>
                </c:pt>
                <c:pt idx="39">
                  <c:v>12.4</c:v>
                </c:pt>
                <c:pt idx="40">
                  <c:v>11</c:v>
                </c:pt>
                <c:pt idx="41">
                  <c:v>9.7000000000000011</c:v>
                </c:pt>
                <c:pt idx="42">
                  <c:v>9.5</c:v>
                </c:pt>
                <c:pt idx="43">
                  <c:v>9.2000000000000011</c:v>
                </c:pt>
                <c:pt idx="44">
                  <c:v>9.4</c:v>
                </c:pt>
                <c:pt idx="45" formatCode="General">
                  <c:v>8.5</c:v>
                </c:pt>
                <c:pt idx="46" formatCode="General">
                  <c:v>7.7</c:v>
                </c:pt>
                <c:pt idx="47" formatCode="General">
                  <c:v>7.5</c:v>
                </c:pt>
                <c:pt idx="48" formatCode="General">
                  <c:v>7.3</c:v>
                </c:pt>
                <c:pt idx="49" formatCode="General">
                  <c:v>7.2</c:v>
                </c:pt>
                <c:pt idx="50" formatCode="General">
                  <c:v>7.2</c:v>
                </c:pt>
                <c:pt idx="51">
                  <c:v>7</c:v>
                </c:pt>
                <c:pt idx="52" formatCode="General">
                  <c:v>6.7</c:v>
                </c:pt>
                <c:pt idx="53">
                  <c:v>6.6</c:v>
                </c:pt>
                <c:pt idx="54">
                  <c:v>6.3</c:v>
                </c:pt>
                <c:pt idx="55">
                  <c:v>6.3</c:v>
                </c:pt>
                <c:pt idx="56">
                  <c:v>6</c:v>
                </c:pt>
                <c:pt idx="57">
                  <c:v>6</c:v>
                </c:pt>
                <c:pt idx="58">
                  <c:v>5.7</c:v>
                </c:pt>
                <c:pt idx="59">
                  <c:v>5.8</c:v>
                </c:pt>
                <c:pt idx="60">
                  <c:v>5.4</c:v>
                </c:pt>
                <c:pt idx="61">
                  <c:v>5.4</c:v>
                </c:pt>
                <c:pt idx="62">
                  <c:v>5.3</c:v>
                </c:pt>
                <c:pt idx="63">
                  <c:v>4.9000000000000004</c:v>
                </c:pt>
                <c:pt idx="64">
                  <c:v>5</c:v>
                </c:pt>
                <c:pt idx="65">
                  <c:v>5.0999999999999996</c:v>
                </c:pt>
                <c:pt idx="66">
                  <c:v>5</c:v>
                </c:pt>
                <c:pt idx="67">
                  <c:v>5</c:v>
                </c:pt>
                <c:pt idx="68">
                  <c:v>4.7</c:v>
                </c:pt>
                <c:pt idx="69">
                  <c:v>4.5</c:v>
                </c:pt>
                <c:pt idx="70">
                  <c:v>4.5999999999999996</c:v>
                </c:pt>
                <c:pt idx="71">
                  <c:v>4.5999999999999996</c:v>
                </c:pt>
                <c:pt idx="72">
                  <c:v>4.5999999999999996</c:v>
                </c:pt>
                <c:pt idx="73">
                  <c:v>4.5</c:v>
                </c:pt>
                <c:pt idx="74">
                  <c:v>4.5</c:v>
                </c:pt>
                <c:pt idx="75">
                  <c:v>4.5</c:v>
                </c:pt>
                <c:pt idx="76">
                  <c:v>4.5</c:v>
                </c:pt>
                <c:pt idx="77">
                  <c:v>4.5999999999999996</c:v>
                </c:pt>
                <c:pt idx="78">
                  <c:v>4.5</c:v>
                </c:pt>
                <c:pt idx="79">
                  <c:v>4.5</c:v>
                </c:pt>
                <c:pt idx="80">
                  <c:v>4.8</c:v>
                </c:pt>
                <c:pt idx="81">
                  <c:v>4.9000000000000004</c:v>
                </c:pt>
                <c:pt idx="82">
                  <c:v>4.5</c:v>
                </c:pt>
                <c:pt idx="83">
                  <c:v>4.4000000000000004</c:v>
                </c:pt>
                <c:pt idx="84">
                  <c:v>4.4000000000000004</c:v>
                </c:pt>
                <c:pt idx="85">
                  <c:v>4.5</c:v>
                </c:pt>
                <c:pt idx="86">
                  <c:v>4.5</c:v>
                </c:pt>
                <c:pt idx="87">
                  <c:v>4.5</c:v>
                </c:pt>
                <c:pt idx="88">
                  <c:v>4.5</c:v>
                </c:pt>
                <c:pt idx="89">
                  <c:v>4.5</c:v>
                </c:pt>
                <c:pt idx="90">
                  <c:v>4.7</c:v>
                </c:pt>
                <c:pt idx="91">
                  <c:v>4.8</c:v>
                </c:pt>
                <c:pt idx="92">
                  <c:v>4.5999999999999996</c:v>
                </c:pt>
                <c:pt idx="93">
                  <c:v>4.7</c:v>
                </c:pt>
                <c:pt idx="94">
                  <c:v>4.7</c:v>
                </c:pt>
                <c:pt idx="95">
                  <c:v>4.7</c:v>
                </c:pt>
                <c:pt idx="96">
                  <c:v>4.8</c:v>
                </c:pt>
                <c:pt idx="97">
                  <c:v>5</c:v>
                </c:pt>
                <c:pt idx="98">
                  <c:v>5</c:v>
                </c:pt>
              </c:numCache>
            </c:numRef>
          </c:val>
        </c:ser>
        <c:marker val="1"/>
        <c:axId val="69855488"/>
        <c:axId val="79560704"/>
      </c:lineChart>
      <c:catAx>
        <c:axId val="698554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00" b="1"/>
            </a:pPr>
            <a:endParaRPr lang="en-US"/>
          </a:p>
        </c:txPr>
        <c:crossAx val="79560704"/>
        <c:crosses val="autoZero"/>
        <c:auto val="1"/>
        <c:lblAlgn val="ctr"/>
        <c:lblOffset val="100"/>
      </c:catAx>
      <c:valAx>
        <c:axId val="79560704"/>
        <c:scaling>
          <c:orientation val="minMax"/>
        </c:scaling>
        <c:axPos val="l"/>
        <c:majorGridlines>
          <c:spPr>
            <a:ln w="6350">
              <a:solidFill>
                <a:sysClr val="windowText" lastClr="000000">
                  <a:alpha val="24000"/>
                </a:sys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MY" dirty="0" smtClean="0"/>
                  <a:t>Rate </a:t>
                </a:r>
                <a:r>
                  <a:rPr lang="en-MY" dirty="0"/>
                  <a:t>per 1,000 </a:t>
                </a:r>
                <a:r>
                  <a:rPr lang="en-MY" dirty="0" smtClean="0"/>
                  <a:t>population </a:t>
                </a:r>
                <a:r>
                  <a:rPr lang="en-MY" dirty="0"/>
                  <a:t>(CBR) &amp;(CDR)</a:t>
                </a:r>
              </a:p>
            </c:rich>
          </c:tx>
          <c:layout/>
        </c:title>
        <c:numFmt formatCode="0.0" sourceLinked="1"/>
        <c:majorTickMark val="none"/>
        <c:tickLblPos val="nextTo"/>
        <c:spPr>
          <a:ln w="9525">
            <a:solidFill>
              <a:sysClr val="windowText" lastClr="000000"/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69855488"/>
        <c:crosses val="autoZero"/>
        <c:crossBetween val="between"/>
      </c:valAx>
      <c:valAx>
        <c:axId val="79562624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MY" baseline="0" dirty="0" smtClean="0"/>
                  <a:t>Total Population (mil.)</a:t>
                </a:r>
                <a:endParaRPr lang="en-MY" dirty="0"/>
              </a:p>
            </c:rich>
          </c:tx>
          <c:layout/>
        </c:title>
        <c:numFmt formatCode="0.0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9572992"/>
        <c:crosses val="max"/>
        <c:crossBetween val="between"/>
      </c:valAx>
      <c:catAx>
        <c:axId val="79572992"/>
        <c:scaling>
          <c:orientation val="minMax"/>
        </c:scaling>
        <c:delete val="1"/>
        <c:axPos val="b"/>
        <c:numFmt formatCode="General" sourceLinked="1"/>
        <c:tickLblPos val="none"/>
        <c:crossAx val="79562624"/>
        <c:crosses val="autoZero"/>
        <c:auto val="1"/>
        <c:lblAlgn val="ctr"/>
        <c:lblOffset val="100"/>
      </c:catAx>
    </c:plotArea>
    <c:legend>
      <c:legendPos val="b"/>
      <c:layout/>
      <c:txPr>
        <a:bodyPr/>
        <a:lstStyle/>
        <a:p>
          <a:pPr>
            <a:defRPr sz="1000" b="1" baseline="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0.2381</cdr:x>
      <cdr:y>0.94379</cdr:y>
    </cdr:from>
    <cdr:to>
      <cdr:x>0.81818</cdr:x>
      <cdr:y>0.98595</cdr:y>
    </cdr:to>
    <cdr:grpSp>
      <cdr:nvGrpSpPr>
        <cdr:cNvPr id="5" name="Group 4"/>
        <cdr:cNvGrpSpPr/>
      </cdr:nvGrpSpPr>
      <cdr:grpSpPr>
        <a:xfrm xmlns:a="http://schemas.openxmlformats.org/drawingml/2006/main">
          <a:off x="2095542" y="5106093"/>
          <a:ext cx="5105342" cy="228094"/>
          <a:chOff x="2095499" y="5117769"/>
          <a:chExt cx="5105400" cy="228600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5829299" y="5117769"/>
            <a:ext cx="1371600" cy="228600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/>
          </a:solidFill>
        </cdr:spPr>
        <cdr:txBody>
          <a:bodyPr xmlns:a="http://schemas.openxmlformats.org/drawingml/2006/main" vertOverflow="clip" wrap="square" rtlCol="0"/>
          <a:lstStyle xmlns:a="http://schemas.openxmlformats.org/drawingml/2006/main"/>
          <a:p xmlns:a="http://schemas.openxmlformats.org/drawingml/2006/main">
            <a:r>
              <a:rPr lang="en-US" sz="1100" b="1" dirty="0" smtClean="0"/>
              <a:t>Crude death rate</a:t>
            </a:r>
            <a:endParaRPr lang="en-US" sz="1100" b="1" dirty="0"/>
          </a:p>
        </cdr:txBody>
      </cdr:sp>
      <cdr:sp macro="" textlink="">
        <cdr:nvSpPr>
          <cdr:cNvPr id="3" name="TextBox 1"/>
          <cdr:cNvSpPr txBox="1"/>
        </cdr:nvSpPr>
        <cdr:spPr>
          <a:xfrm xmlns:a="http://schemas.openxmlformats.org/drawingml/2006/main">
            <a:off x="3619499" y="5117769"/>
            <a:ext cx="1371600" cy="228600"/>
          </a:xfrm>
          <a:prstGeom xmlns:a="http://schemas.openxmlformats.org/drawingml/2006/main" prst="rect">
            <a:avLst/>
          </a:prstGeom>
          <a:solidFill xmlns:a="http://schemas.openxmlformats.org/drawingml/2006/main">
            <a:sysClr val="window" lastClr="FFFFFF"/>
          </a:solidFill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r>
              <a:rPr lang="en-US" sz="1100" b="1" dirty="0" smtClean="0"/>
              <a:t>Crude </a:t>
            </a:r>
            <a:r>
              <a:rPr lang="en-US" b="1" dirty="0" smtClean="0"/>
              <a:t>birth</a:t>
            </a:r>
            <a:r>
              <a:rPr lang="en-US" sz="1100" b="1" dirty="0" smtClean="0"/>
              <a:t> rate</a:t>
            </a:r>
            <a:endParaRPr lang="en-US" sz="1100" b="1" dirty="0"/>
          </a:p>
        </cdr:txBody>
      </cdr:sp>
      <cdr:sp macro="" textlink="">
        <cdr:nvSpPr>
          <cdr:cNvPr id="4" name="TextBox 1"/>
          <cdr:cNvSpPr txBox="1"/>
        </cdr:nvSpPr>
        <cdr:spPr>
          <a:xfrm xmlns:a="http://schemas.openxmlformats.org/drawingml/2006/main">
            <a:off x="2095499" y="5117769"/>
            <a:ext cx="990600" cy="228600"/>
          </a:xfrm>
          <a:prstGeom xmlns:a="http://schemas.openxmlformats.org/drawingml/2006/main" prst="rect">
            <a:avLst/>
          </a:prstGeom>
          <a:solidFill xmlns:a="http://schemas.openxmlformats.org/drawingml/2006/main">
            <a:sysClr val="window" lastClr="FFFFFF"/>
          </a:solidFill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r>
              <a:rPr lang="en-US" b="1" dirty="0" smtClean="0"/>
              <a:t>Population</a:t>
            </a:r>
            <a:endParaRPr lang="en-US" sz="1100" b="1" dirty="0"/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04938-65FB-4D6C-B55D-27AB29816A0F}" type="datetimeFigureOut">
              <a:rPr lang="en-MY" smtClean="0"/>
              <a:pPr/>
              <a:t>16/11/2017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C606C-58E6-42C5-875B-16E167FEFB01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4537C-71D3-4853-8A90-6667D57570CB}" type="datetimeFigureOut">
              <a:rPr lang="en-MY" smtClean="0"/>
              <a:pPr/>
              <a:t>16/11/2017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FE255-B8A0-40BA-AEC5-CC37D0996210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MY" dirty="0" smtClean="0"/>
              <a:t>Thank you Madame Chair. First</a:t>
            </a:r>
            <a:r>
              <a:rPr lang="en-MY" baseline="0" dirty="0" smtClean="0"/>
              <a:t> of all,</a:t>
            </a:r>
            <a:r>
              <a:rPr lang="en-MY" dirty="0" smtClean="0"/>
              <a:t> I would like to congratulat</a:t>
            </a:r>
            <a:r>
              <a:rPr lang="en-MY" baseline="0" dirty="0" smtClean="0"/>
              <a:t>e UNSD and other partners for organising a very fruitful workshop and many thanks also for inviting us to join this workshop. My name is </a:t>
            </a:r>
            <a:r>
              <a:rPr lang="en-MY" baseline="0" dirty="0" err="1" smtClean="0"/>
              <a:t>Mohd</a:t>
            </a:r>
            <a:r>
              <a:rPr lang="en-MY" baseline="0" dirty="0" smtClean="0"/>
              <a:t> </a:t>
            </a:r>
            <a:r>
              <a:rPr lang="en-MY" baseline="0" dirty="0" err="1" smtClean="0"/>
              <a:t>Sofi</a:t>
            </a:r>
            <a:r>
              <a:rPr lang="en-MY" baseline="0" dirty="0" smtClean="0"/>
              <a:t> Ali and </a:t>
            </a:r>
            <a:r>
              <a:rPr lang="en-MY" baseline="0" dirty="0" err="1" smtClean="0"/>
              <a:t>i’m</a:t>
            </a:r>
            <a:r>
              <a:rPr lang="en-MY" baseline="0" dirty="0" smtClean="0"/>
              <a:t> from Department of Statistics, Malaysia.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FE255-B8A0-40BA-AEC5-CC37D0996210}" type="slidenum">
              <a:rPr lang="en-MY" smtClean="0"/>
              <a:pPr/>
              <a:t>1</a:t>
            </a:fld>
            <a:endParaRPr lang="en-M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outline of my presentation</a:t>
            </a:r>
            <a:r>
              <a:rPr lang="en-US" baseline="0" dirty="0" smtClean="0"/>
              <a:t> today. We will start a little bit on the introduction basically on demographic indicators, then will look into the mechanism in the production of VS, Malaysia. After that, I will briefly talk about quality assessment method and finally about issues and challenges for our country.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FE255-B8A0-40BA-AEC5-CC37D0996210}" type="slidenum">
              <a:rPr lang="en-MY" smtClean="0"/>
              <a:pPr/>
              <a:t>2</a:t>
            </a:fld>
            <a:endParaRPr lang="en-M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most beautiful</a:t>
            </a:r>
            <a:r>
              <a:rPr lang="en-US" baseline="0" dirty="0" smtClean="0"/>
              <a:t> demographics graph for Malaysia. This charts was very much useful for our stakeholders, planners and policy makers.</a:t>
            </a:r>
            <a:endParaRPr lang="en-US" dirty="0" smtClean="0"/>
          </a:p>
          <a:p>
            <a:endParaRPr lang="en-US" dirty="0" smtClean="0"/>
          </a:p>
          <a:p>
            <a:r>
              <a:rPr lang="en-US" baseline="0" dirty="0" smtClean="0"/>
              <a:t>From this graph, we can see that Malaysia has gone through a third phase where the first phase occurred between 1911-1921 and the CDR at this time was higher than CBR. Then in the second phase of 1922-1957, Malaysia showed a positive development when the rate of birth increased with a decrease in mortality rate.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Furthermore, in the third phase, the rate of birth began to decline with the mortality rate began to stabilize and </a:t>
            </a:r>
            <a:r>
              <a:rPr lang="en-US" baseline="0" dirty="0" err="1" smtClean="0"/>
              <a:t>plateu</a:t>
            </a:r>
            <a:r>
              <a:rPr lang="en-US" baseline="0" dirty="0" smtClean="0"/>
              <a:t>. In addition, Malaysia's TFR in 2017 is 1.9 children in and was below of the replacement level (2.1).</a:t>
            </a:r>
          </a:p>
          <a:p>
            <a:endParaRPr lang="en-US" baseline="0" dirty="0" smtClean="0"/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tells you what’s happening. Stories tell you why it matters.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3CE8-3C6A-4FC3-B4F9-068EECBAA6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9483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would like to also draw attention to the improvement activities undertaken either by DOSM or collaboration between with other agencies such as NRD, </a:t>
            </a:r>
            <a:r>
              <a:rPr lang="en-US" dirty="0" err="1" smtClean="0"/>
              <a:t>MoH</a:t>
            </a:r>
            <a:r>
              <a:rPr lang="en-US" dirty="0" smtClean="0"/>
              <a:t> in producing accurate, reliable and timely Statistical Vital publications.</a:t>
            </a:r>
          </a:p>
          <a:p>
            <a:r>
              <a:rPr lang="en-US" dirty="0" smtClean="0"/>
              <a:t>Starting from 2000 to 2001..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C651E-7D5C-40E4-BD42-EBBE03AFB393}" type="slidenum">
              <a:rPr lang="en-MY" smtClean="0"/>
              <a:pPr/>
              <a:t>4</a:t>
            </a:fld>
            <a:endParaRPr lang="en-MY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So, what is the</a:t>
            </a:r>
            <a:r>
              <a:rPr lang="en-US" baseline="0" dirty="0" smtClean="0"/>
              <a:t> </a:t>
            </a:r>
            <a:r>
              <a:rPr lang="en-US" dirty="0" smtClean="0"/>
              <a:t>factor</a:t>
            </a:r>
            <a:r>
              <a:rPr lang="en-US" baseline="0" dirty="0" smtClean="0"/>
              <a:t> that resulting in what I present in the last two </a:t>
            </a:r>
            <a:r>
              <a:rPr lang="en-US" baseline="0" dirty="0" err="1" smtClean="0"/>
              <a:t>slaid</a:t>
            </a:r>
            <a:r>
              <a:rPr lang="en-US" baseline="0" dirty="0" smtClean="0"/>
              <a:t>.. Let us to see first the </a:t>
            </a:r>
            <a:r>
              <a:rPr lang="en-US" sz="1200" b="0" dirty="0" smtClean="0"/>
              <a:t>Mechanism in the production of Vital Statistics for Malaysia as a</a:t>
            </a:r>
            <a:r>
              <a:rPr lang="en-US" sz="1200" b="0" baseline="0" dirty="0" smtClean="0"/>
              <a:t> part of the outcome of monitoring and assessment process in Malaysia. This is the work flow for VS compilation which has a lot of monitoring and assessment activities through out the process. Firstly, we received</a:t>
            </a:r>
            <a:endParaRPr lang="en-US" sz="1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FE255-B8A0-40BA-AEC5-CC37D0996210}" type="slidenum">
              <a:rPr lang="en-MY" smtClean="0"/>
              <a:pPr/>
              <a:t>5</a:t>
            </a:fld>
            <a:endParaRPr lang="en-MY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Malaysia has</a:t>
            </a:r>
            <a:r>
              <a:rPr lang="en-US" baseline="0" dirty="0" smtClean="0"/>
              <a:t> took a few initiatives to assess the quality of CRVS in Malaysia. We use both direct and indirect method whether to evaluate completeness and also improve the quality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FE255-B8A0-40BA-AEC5-CC37D0996210}" type="slidenum">
              <a:rPr lang="en-MY" smtClean="0"/>
              <a:pPr/>
              <a:t>7</a:t>
            </a:fld>
            <a:endParaRPr lang="en-MY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84873" lvl="2" indent="-171296" defTabSz="456789">
              <a:defRPr/>
            </a:pPr>
            <a:r>
              <a:rPr lang="en-US" baseline="0" dirty="0" smtClean="0"/>
              <a:t>In 2010, </a:t>
            </a:r>
            <a:r>
              <a:rPr lang="en-US" dirty="0" smtClean="0">
                <a:latin typeface="Arial" pitchFamily="34" charset="0"/>
                <a:ea typeface="Lora"/>
                <a:cs typeface="Arial" pitchFamily="34" charset="0"/>
                <a:sym typeface="Lora"/>
              </a:rPr>
              <a:t>Department of Statistics Malaysia together with Ministry of Health and National Registration Department</a:t>
            </a:r>
          </a:p>
          <a:p>
            <a:r>
              <a:rPr lang="en-US" baseline="0" dirty="0" smtClean="0"/>
              <a:t>	had took initiative to evaluate</a:t>
            </a:r>
            <a:r>
              <a:rPr lang="en-US" baseline="0" dirty="0"/>
              <a:t> </a:t>
            </a:r>
            <a:r>
              <a:rPr lang="en-US" baseline="0" dirty="0" smtClean="0"/>
              <a:t>CRVS Mechanism in Malaysia by completing rapid assessment on CRVS.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rapid assessment tool consists 	of 25 questions about how the civil registration and vital statistics systems function from</a:t>
            </a:r>
            <a:r>
              <a:rPr lang="en-US" sz="1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legal framework for civil registration and vital 	statistics;</a:t>
            </a:r>
            <a:r>
              <a:rPr lang="en-US" sz="1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infrastructure and resources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till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dissemination and use.</a:t>
            </a:r>
            <a:endParaRPr lang="en-US" sz="1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084873" lvl="2" indent="-171296" defTabSz="456789">
              <a:defRPr/>
            </a:pPr>
            <a:endParaRPr lang="en-US" baseline="0" dirty="0" smtClean="0"/>
          </a:p>
          <a:p>
            <a:pPr marL="1084873" lvl="2" indent="-171296" defTabSz="456789">
              <a:defRPr/>
            </a:pPr>
            <a:r>
              <a:rPr lang="en-US" baseline="0" dirty="0" smtClean="0"/>
              <a:t>After adoption  on resolution of ministerial declaration in 2015, Malaysia provide baseline report on CRVS to ESCAP in 2016.</a:t>
            </a:r>
          </a:p>
          <a:p>
            <a:pPr marL="1084873" lvl="2" indent="-171296" defTabSz="456789">
              <a:defRPr/>
            </a:pPr>
            <a:endParaRPr lang="en-US" baseline="0" dirty="0" smtClean="0"/>
          </a:p>
          <a:p>
            <a:pPr marL="1084873" lvl="2" indent="-171296" defTabSz="456789">
              <a:defRPr/>
            </a:pPr>
            <a:r>
              <a:rPr lang="en-US" baseline="0" dirty="0" smtClean="0"/>
              <a:t>In 2017,  with proposal and assistance from ESCAP, a project team on improving CRVS in Malaysia was established in 2017 and </a:t>
            </a:r>
          </a:p>
          <a:p>
            <a:pPr marL="1084873" lvl="2" indent="-171296" defTabSz="456789">
              <a:defRPr/>
            </a:pPr>
            <a:r>
              <a:rPr lang="en-US" baseline="0" dirty="0" smtClean="0"/>
              <a:t>expected to produce a comprehensive National Report on CRVS before end of this year.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Vital Statistics System Report, Malaysia presents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1084873" lvl="2" indent="-171296" defTabSz="456789"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current status regarding vital statistics system in Malaysia as a whole, which includes several key elements of the legislation, data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1084873" lvl="2" indent="-171296" defTabSz="456789"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collection, compilation, analysis and use of the data. </a:t>
            </a:r>
          </a:p>
          <a:p>
            <a:pPr marL="171296" indent="-171296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F7BF4-7E20-5B4D-83B0-157555368A9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6064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on our assessment and monitoring activities, we have been able to identify issues and challenges. Among them are as follows: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FE255-B8A0-40BA-AEC5-CC37D0996210}" type="slidenum">
              <a:rPr lang="en-MY" smtClean="0"/>
              <a:pPr/>
              <a:t>10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205A-4373-4575-9E58-3D66464EE3F0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5C21-78A8-4705-BBCD-2E8E9D933807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17A5-E9DF-4D34-AAB4-5D4BE745B232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B597-D9E2-4B2F-83C6-ABA01D5701A5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00B2-F213-4689-8195-F68B5B68F385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C22A-303D-40E6-AE7C-ACD66E1C4C50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45E4-25D2-4FE5-A5CA-82DE600423ED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DCD3F-6F78-43C2-96C2-B1E7B742A121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91F-6BE4-4012-8F6F-BAB304436659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95C74-D7B2-423F-A38E-ADD6DC87330A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8672-BD16-4E4F-A0A0-EE9CF6308512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E492-2A65-4E8A-B7A2-8D571A81D54F}" type="datetime1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SULIT SEHINGGA DITERBITKAN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7AE0-B9B0-4B08-84C0-9DE1126C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dosm.gov.my/v1/index.php?r=column/cthemeByCat&amp;cat=401&amp;bul_id=Y3psYUI2VjU0ZzRhZU1kcVFMMThGUT09&amp;menu_id=L0pheU43NWJwRWVSZklWdzQ4TlhUUT09" TargetMode="External"/><Relationship Id="rId2" Type="http://schemas.openxmlformats.org/officeDocument/2006/relationships/hyperlink" Target="https://www.dosm.gov.my/v1/index.php?r=column/cthemeByCat&amp;cat=430&amp;bul_id=MFpnNGw4RnZmRnNKeC80Q25DZUgzZz09&amp;menu_id=L0pheU43NWJwRWVSZklWdzQ4TlhUUT0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osm.gov.my/v1/index.php?r=column/cthemeByCat&amp;cat=165&amp;bul_id=NXRCRDh0RENGeU13bC9EdzJ1cUFtZz09&amp;menu_id=L0pheU43NWJwRWVSZklWdzQ4TlhUUT09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y/url?sa=i&amp;rct=j&amp;q=&amp;esrc=s&amp;source=images&amp;cd=&amp;cad=rja&amp;uact=8&amp;ved=0ahUKEwjewK6G-PXUAhWKOo8KHd6fBoQQjRwIBw&amp;url=http://www.autolikesig.com/buy-instagram-followers/&amp;psig=AFQjCNFH0KOmo1TI0RtUgR0laDqeKid-zQ&amp;ust=1499474476087666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chart" Target="../charts/chart1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10" Type="http://schemas.openxmlformats.org/officeDocument/2006/relationships/image" Target="../media/image4.png"/><Relationship Id="rId4" Type="http://schemas.openxmlformats.org/officeDocument/2006/relationships/image" Target="../media/image5.pn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371600"/>
            <a:ext cx="7772400" cy="14700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/>
              <a:t>MALAYSIA: RECENT MONITORING AND ASSESSMENT EXERCISES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600200" y="2971800"/>
            <a:ext cx="6400800" cy="1560731"/>
            <a:chOff x="1600200" y="2971800"/>
            <a:chExt cx="6400800" cy="1560731"/>
          </a:xfrm>
        </p:grpSpPr>
        <p:sp>
          <p:nvSpPr>
            <p:cNvPr id="7" name="TextBox 6"/>
            <p:cNvSpPr txBox="1"/>
            <p:nvPr/>
          </p:nvSpPr>
          <p:spPr>
            <a:xfrm>
              <a:off x="1676400" y="2971800"/>
              <a:ext cx="6324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Workshop on the Operation of Civil registration, Vital Statistics and Identity Management Systems for East Asian Countries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00200" y="3886200"/>
              <a:ext cx="6324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13- 17 November 2017</a:t>
              </a:r>
            </a:p>
            <a:p>
              <a:pPr algn="ctr"/>
              <a:r>
                <a:rPr lang="en-US" b="1" dirty="0" smtClean="0"/>
                <a:t>Hanoi, Vietnam</a:t>
              </a:r>
              <a:endParaRPr lang="en-US" b="1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752600" y="495300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Mohd</a:t>
            </a:r>
            <a:r>
              <a:rPr lang="en-US" b="1" dirty="0" smtClean="0"/>
              <a:t> </a:t>
            </a:r>
            <a:r>
              <a:rPr lang="en-US" b="1" dirty="0" err="1" smtClean="0"/>
              <a:t>Sofi</a:t>
            </a:r>
            <a:r>
              <a:rPr lang="en-US" b="1" dirty="0" smtClean="0"/>
              <a:t> Bin Ali</a:t>
            </a:r>
          </a:p>
          <a:p>
            <a:pPr algn="ctr"/>
            <a:r>
              <a:rPr lang="en-US" b="1" dirty="0" smtClean="0"/>
              <a:t>Principal Asst. Director</a:t>
            </a:r>
          </a:p>
          <a:p>
            <a:pPr algn="ctr"/>
            <a:r>
              <a:rPr lang="en-US" b="1" dirty="0" smtClean="0"/>
              <a:t>Pop. &amp; Demographic Statistics Division</a:t>
            </a:r>
          </a:p>
          <a:p>
            <a:pPr algn="ctr"/>
            <a:r>
              <a:rPr lang="en-US" b="1" dirty="0" smtClean="0"/>
              <a:t>Department of Statistics Malaysia</a:t>
            </a:r>
            <a:endParaRPr lang="en-US" b="1" dirty="0"/>
          </a:p>
        </p:txBody>
      </p:sp>
      <p:pic>
        <p:nvPicPr>
          <p:cNvPr id="10" name="Picture 9" descr="Jata Malaysi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14800" y="152400"/>
            <a:ext cx="1054219" cy="8996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581400" y="990600"/>
            <a:ext cx="2209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Department of Statistics Malaysia</a:t>
            </a:r>
            <a:endParaRPr lang="en-US" sz="11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-17636" y="6522246"/>
            <a:ext cx="7051013" cy="335754"/>
            <a:chOff x="-17636" y="180107"/>
            <a:chExt cx="7051013" cy="335754"/>
          </a:xfrm>
        </p:grpSpPr>
        <p:grpSp>
          <p:nvGrpSpPr>
            <p:cNvPr id="20" name="Group 47"/>
            <p:cNvGrpSpPr/>
            <p:nvPr/>
          </p:nvGrpSpPr>
          <p:grpSpPr>
            <a:xfrm>
              <a:off x="-17636" y="180107"/>
              <a:ext cx="7051013" cy="335754"/>
              <a:chOff x="0" y="8748464"/>
              <a:chExt cx="6858000" cy="403372"/>
            </a:xfrm>
          </p:grpSpPr>
          <p:sp>
            <p:nvSpPr>
              <p:cNvPr id="22" name="Title 1"/>
              <p:cNvSpPr txBox="1">
                <a:spLocks/>
              </p:cNvSpPr>
              <p:nvPr/>
            </p:nvSpPr>
            <p:spPr>
              <a:xfrm>
                <a:off x="0" y="8748464"/>
                <a:ext cx="6858000" cy="39553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00" noProof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:endParaRPr kumimoji="0" lang="en-MY" sz="7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23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97153" y="8813706"/>
                <a:ext cx="334545" cy="254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5094740" y="8813698"/>
                <a:ext cx="1628800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https://twitter.com/StatsMalaysia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25" name="Picture 5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  <a:duotone>
                  <a:prstClr val="black"/>
                  <a:srgbClr val="0066FF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2636387" y="8813706"/>
                <a:ext cx="299618" cy="235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" name="TextBox 25"/>
              <p:cNvSpPr txBox="1"/>
              <p:nvPr/>
            </p:nvSpPr>
            <p:spPr>
              <a:xfrm>
                <a:off x="2941548" y="8813714"/>
                <a:ext cx="1907695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https://www.facebook.com/StatsMalaysia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97750" y="8763589"/>
                <a:ext cx="2232248" cy="3882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JABATAN PERANGKAAN MALAYSIA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https://www.dosm.gov.my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1" name="Picture 20" descr="C:\Users\pabkkp\Desktop\jata negara.png"/>
            <p:cNvPicPr/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70396" y="198432"/>
              <a:ext cx="354150" cy="28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74" name="Group 34"/>
          <p:cNvGraphicFramePr>
            <a:graphicFrameLocks noGrp="1"/>
          </p:cNvGraphicFramePr>
          <p:nvPr/>
        </p:nvGraphicFramePr>
        <p:xfrm>
          <a:off x="838200" y="990600"/>
          <a:ext cx="7315200" cy="3998595"/>
        </p:xfrm>
        <a:graphic>
          <a:graphicData uri="http://schemas.openxmlformats.org/drawingml/2006/table">
            <a:tbl>
              <a:tblPr/>
              <a:tblGrid>
                <a:gridCol w="3505200"/>
                <a:gridCol w="3810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</a:rPr>
                        <a:t>ISSUE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</a:rPr>
                        <a:t>REMARKS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COVERAGE 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     Under registration Births &amp; Deaths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Especially for Sabah – will effect the indicator for Sabah &amp; Malaysia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QUALITY:                                  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Quality of COD data/information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Unknown/Blank Information/ Spelling Error/ Old Age/ Post-Mortem/ Ill-Defined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3.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QUALITY: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     Percentage of Uncertified COD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     (Non Medically Certified)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46-48% for non medically certified death in Malaysia - need verbal autopsy for COD not certified by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physician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4 .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QUALITY: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     Quality of COD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Multiple COD/ Underlying causes                – difference coders- difference interpretation/ understanding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5.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QUALITY: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     Percentage of Ill Defined &amp;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     unknown COD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proportion of deaths coded to ill-defined codes will have been reduced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well as in RAF for CRVS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143000" y="304800"/>
            <a:ext cx="7499350" cy="715963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eaLnBrk="0" hangingPunct="0">
              <a:defRPr/>
            </a:pPr>
            <a:r>
              <a:rPr lang="en-US" sz="3600" b="1" dirty="0">
                <a:latin typeface="+mj-lt"/>
                <a:ea typeface="+mj-ea"/>
                <a:cs typeface="+mj-cs"/>
              </a:rPr>
              <a:t>ISSUE AND CHALENGES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6522246"/>
            <a:ext cx="7051013" cy="335754"/>
            <a:chOff x="-17636" y="180107"/>
            <a:chExt cx="7051013" cy="335754"/>
          </a:xfrm>
        </p:grpSpPr>
        <p:grpSp>
          <p:nvGrpSpPr>
            <p:cNvPr id="7" name="Group 47"/>
            <p:cNvGrpSpPr/>
            <p:nvPr/>
          </p:nvGrpSpPr>
          <p:grpSpPr>
            <a:xfrm>
              <a:off x="-17636" y="180107"/>
              <a:ext cx="7051013" cy="335754"/>
              <a:chOff x="0" y="8748464"/>
              <a:chExt cx="6858000" cy="403372"/>
            </a:xfrm>
          </p:grpSpPr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0" y="8748464"/>
                <a:ext cx="6858000" cy="39553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00" noProof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:endParaRPr kumimoji="0" lang="en-MY" sz="7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97153" y="8813706"/>
                <a:ext cx="334545" cy="254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5094740" y="8813698"/>
                <a:ext cx="1628800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https://twitter.com/StatsMalaysia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2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  <a:duotone>
                  <a:prstClr val="black"/>
                  <a:srgbClr val="0066FF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2636387" y="8813706"/>
                <a:ext cx="299618" cy="235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2941548" y="8813714"/>
                <a:ext cx="1907695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https://www.facebook.com/StatsMalaysia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97750" y="8763589"/>
                <a:ext cx="2232248" cy="3882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JABATAN PERANGKAAN MALAYSIA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https://www.dosm.gov.my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8" name="Picture 7" descr="C:\Users\pabkkp\Desktop\jata negara.png"/>
            <p:cNvPicPr/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70396" y="198432"/>
              <a:ext cx="354150" cy="28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6522246"/>
            <a:ext cx="7051013" cy="335754"/>
            <a:chOff x="-17636" y="180107"/>
            <a:chExt cx="7051013" cy="335754"/>
          </a:xfrm>
        </p:grpSpPr>
        <p:grpSp>
          <p:nvGrpSpPr>
            <p:cNvPr id="5" name="Group 47"/>
            <p:cNvGrpSpPr/>
            <p:nvPr/>
          </p:nvGrpSpPr>
          <p:grpSpPr>
            <a:xfrm>
              <a:off x="-17636" y="180107"/>
              <a:ext cx="7051013" cy="335754"/>
              <a:chOff x="0" y="8748464"/>
              <a:chExt cx="6858000" cy="403372"/>
            </a:xfrm>
          </p:grpSpPr>
          <p:sp>
            <p:nvSpPr>
              <p:cNvPr id="7" name="Title 1"/>
              <p:cNvSpPr txBox="1">
                <a:spLocks/>
              </p:cNvSpPr>
              <p:nvPr/>
            </p:nvSpPr>
            <p:spPr>
              <a:xfrm>
                <a:off x="0" y="8748464"/>
                <a:ext cx="6858000" cy="39553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00" noProof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:endParaRPr kumimoji="0" lang="en-MY" sz="7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8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97153" y="8813706"/>
                <a:ext cx="334545" cy="254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5094740" y="8813698"/>
                <a:ext cx="1628800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https://twitter.com/StatsMalaysia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0" name="Picture 5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  <a:duotone>
                  <a:prstClr val="black"/>
                  <a:srgbClr val="0066FF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2636387" y="8813706"/>
                <a:ext cx="299618" cy="235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2941548" y="8813714"/>
                <a:ext cx="1907695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https://www.facebook.com/StatsMalaysia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7750" y="8763589"/>
                <a:ext cx="2232248" cy="3882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JABATAN PERANGKAAN MALAYSIA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https://www.dosm.gov.my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6" name="Picture 5" descr="C:\Users\pabkkp\Desktop\jata negara.png"/>
            <p:cNvPicPr/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70396" y="198432"/>
              <a:ext cx="354150" cy="28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228600"/>
            <a:ext cx="8839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81400" y="990600"/>
            <a:ext cx="45720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u="sng" dirty="0" smtClean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www.dosm.gov.my/v1/index.php?r=column/cthemeByCat&amp;cat=430&amp;bul_id=MFpnNGw4RnZmRnNKeC80Q25DZUgzZz09&amp;menu_id=L0pheU43NWJwRWVSZklWdzQ4TlhUUT09</a:t>
            </a:r>
            <a:endParaRPr lang="en-US" u="sng" dirty="0" smtClean="0"/>
          </a:p>
          <a:p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143000"/>
            <a:ext cx="1905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Quarterly Demographics Statistics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6522246"/>
            <a:ext cx="7051013" cy="335754"/>
            <a:chOff x="-17636" y="180107"/>
            <a:chExt cx="7051013" cy="335754"/>
          </a:xfrm>
        </p:grpSpPr>
        <p:grpSp>
          <p:nvGrpSpPr>
            <p:cNvPr id="8" name="Group 47"/>
            <p:cNvGrpSpPr/>
            <p:nvPr/>
          </p:nvGrpSpPr>
          <p:grpSpPr>
            <a:xfrm>
              <a:off x="-17636" y="180107"/>
              <a:ext cx="7051013" cy="335754"/>
              <a:chOff x="0" y="8748464"/>
              <a:chExt cx="6858000" cy="403372"/>
            </a:xfrm>
          </p:grpSpPr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0" y="8748464"/>
                <a:ext cx="6858000" cy="39553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00" noProof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:endParaRPr kumimoji="0" lang="en-MY" sz="7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97153" y="8813706"/>
                <a:ext cx="334545" cy="254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5094740" y="8813698"/>
                <a:ext cx="1628800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https://twitter.com/StatsMalaysia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3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  <a:duotone>
                  <a:prstClr val="black"/>
                  <a:srgbClr val="0066FF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2636387" y="8813706"/>
                <a:ext cx="299618" cy="235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2941548" y="8813714"/>
                <a:ext cx="1907695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https://www.facebook.com/StatsMalaysia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97750" y="8763589"/>
                <a:ext cx="2232248" cy="3882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JABATAN PERANGKAAN MALAYSIA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https://www.dosm.gov.my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9" name="Picture 8" descr="C:\Users\pabkkp\Desktop\jata negara.png"/>
            <p:cNvPicPr/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70396" y="198432"/>
              <a:ext cx="354150" cy="28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5"/>
          <p:cNvSpPr txBox="1"/>
          <p:nvPr/>
        </p:nvSpPr>
        <p:spPr>
          <a:xfrm>
            <a:off x="1066800" y="3200400"/>
            <a:ext cx="19050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Vital Statistics, Malaysia 2017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81400" y="2667000"/>
            <a:ext cx="45720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u="sng" dirty="0" smtClean="0">
                <a:hlinkClick r:id="rId6"/>
              </a:rPr>
              <a:t>https://</a:t>
            </a:r>
            <a:r>
              <a:rPr lang="en-US" u="sng" dirty="0" smtClean="0">
                <a:hlinkClick r:id="rId6"/>
              </a:rPr>
              <a:t>www.dosm.gov.my/v1/index.php?r=column/cthemeByCat&amp;cat=165&amp;bul_id=NXRCRDh0RENGeU13bC9EdzJ1cUFtZz09&amp;menu_id=L0pheU43NWJwRWVSZklWdzQ4TlhUUT09</a:t>
            </a:r>
            <a:endParaRPr lang="en-US" u="sng" dirty="0" smtClean="0"/>
          </a:p>
          <a:p>
            <a:endParaRPr lang="en-US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4800600"/>
            <a:ext cx="1905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Statistics on Causes of Death, Malaysia 2017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581400" y="4495800"/>
            <a:ext cx="45720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u="sng" dirty="0" smtClean="0">
                <a:hlinkClick r:id="rId7"/>
              </a:rPr>
              <a:t>https://</a:t>
            </a:r>
            <a:r>
              <a:rPr lang="en-US" u="sng" dirty="0" smtClean="0">
                <a:hlinkClick r:id="rId7"/>
              </a:rPr>
              <a:t>www.dosm.gov.my/v1/index.php?r=column/cthemeByCat&amp;cat=401&amp;bul_id=Y3psYUI2VjU0ZzRhZU1kcVFMMThGUT09&amp;menu_id=L0pheU43NWJwRWVSZklWdzQ4TlhUUT09</a:t>
            </a:r>
            <a:endParaRPr lang="en-US" u="sng" dirty="0" smtClean="0"/>
          </a:p>
          <a:p>
            <a:endParaRPr lang="en-US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1295400" y="228600"/>
            <a:ext cx="6858000" cy="5847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Link to the publication in our portal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0"/>
            <a:ext cx="60960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pic>
        <p:nvPicPr>
          <p:cNvPr id="3" name="Picture 2" descr="wsc201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48400"/>
            <a:ext cx="411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429000" y="3962400"/>
            <a:ext cx="2438400" cy="1466910"/>
            <a:chOff x="3276600" y="5238690"/>
            <a:chExt cx="2438400" cy="1466910"/>
          </a:xfrm>
        </p:grpSpPr>
        <p:pic>
          <p:nvPicPr>
            <p:cNvPr id="7" name="Picture 12" descr="Image result for instagram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1240" r="12421"/>
            <a:stretch>
              <a:fillRect/>
            </a:stretch>
          </p:blipFill>
          <p:spPr bwMode="auto">
            <a:xfrm>
              <a:off x="5035022" y="5695890"/>
              <a:ext cx="609600" cy="534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276600" y="5238690"/>
              <a:ext cx="2438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00FF"/>
                  </a:solidFill>
                </a:rPr>
                <a:t>www.dosm.gov.my</a:t>
              </a:r>
              <a:endParaRPr lang="en-MY" sz="2000" b="1" dirty="0">
                <a:solidFill>
                  <a:srgbClr val="0000FF"/>
                </a:solidFill>
              </a:endParaRP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6977" y="5695890"/>
              <a:ext cx="606657" cy="534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1" descr="Twitter_Logo_Hd_Png_03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5695890"/>
              <a:ext cx="609600" cy="534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3276600" y="6305490"/>
              <a:ext cx="2438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 smtClean="0">
                  <a:solidFill>
                    <a:srgbClr val="0000FF"/>
                  </a:solidFill>
                </a:rPr>
                <a:t>StatsMalaysia</a:t>
              </a:r>
              <a:endParaRPr lang="en-MY" sz="2000" b="1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5029200" cy="715962"/>
          </a:xfr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/>
              <a:t>Outline</a:t>
            </a:r>
            <a:endParaRPr lang="en-MY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25963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Mechanism in the production of Vital Statistics for Malaysia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Quality Assessments Method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Issues and challenges</a:t>
            </a:r>
          </a:p>
          <a:p>
            <a:pPr marL="514350" indent="-514350" algn="just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-17636" y="6522246"/>
            <a:ext cx="7051013" cy="335754"/>
            <a:chOff x="-17636" y="180107"/>
            <a:chExt cx="7051013" cy="335754"/>
          </a:xfrm>
        </p:grpSpPr>
        <p:grpSp>
          <p:nvGrpSpPr>
            <p:cNvPr id="14" name="Group 47"/>
            <p:cNvGrpSpPr/>
            <p:nvPr/>
          </p:nvGrpSpPr>
          <p:grpSpPr>
            <a:xfrm>
              <a:off x="-17636" y="180107"/>
              <a:ext cx="7051013" cy="335754"/>
              <a:chOff x="0" y="8748464"/>
              <a:chExt cx="6858000" cy="403372"/>
            </a:xfrm>
          </p:grpSpPr>
          <p:sp>
            <p:nvSpPr>
              <p:cNvPr id="16" name="Title 1"/>
              <p:cNvSpPr txBox="1">
                <a:spLocks/>
              </p:cNvSpPr>
              <p:nvPr/>
            </p:nvSpPr>
            <p:spPr>
              <a:xfrm>
                <a:off x="0" y="8748464"/>
                <a:ext cx="6858000" cy="39553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00" noProof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:endParaRPr kumimoji="0" lang="en-MY" sz="7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7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97153" y="8813706"/>
                <a:ext cx="334545" cy="254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5094740" y="8813698"/>
                <a:ext cx="1628800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https://twitter.com/StatsMalaysia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9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  <a:duotone>
                  <a:prstClr val="black"/>
                  <a:srgbClr val="0066FF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2636387" y="8813706"/>
                <a:ext cx="299618" cy="235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" name="TextBox 19"/>
              <p:cNvSpPr txBox="1"/>
              <p:nvPr/>
            </p:nvSpPr>
            <p:spPr>
              <a:xfrm>
                <a:off x="2941548" y="8813714"/>
                <a:ext cx="1907695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https://www.facebook.com/StatsMalaysia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97750" y="8763589"/>
                <a:ext cx="2232248" cy="3882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JABATAN PERANGKAAN MALAYSIA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https://www.dosm.gov.my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15" name="Picture 14" descr="C:\Users\pabkkp\Desktop\jata negara.png"/>
            <p:cNvPicPr/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70396" y="198432"/>
              <a:ext cx="354150" cy="28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2273523591"/>
              </p:ext>
            </p:extLst>
          </p:nvPr>
        </p:nvGraphicFramePr>
        <p:xfrm>
          <a:off x="190501" y="1066801"/>
          <a:ext cx="88011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7"/>
          <p:cNvSpPr txBox="1"/>
          <p:nvPr/>
        </p:nvSpPr>
        <p:spPr>
          <a:xfrm>
            <a:off x="762000" y="1219200"/>
            <a:ext cx="1295400" cy="4680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sz="1200" b="1" dirty="0" smtClean="0"/>
              <a:t>1</a:t>
            </a:r>
            <a:r>
              <a:rPr lang="en-MY" sz="1200" b="1" baseline="30000" dirty="0" smtClean="0"/>
              <a:t>st</a:t>
            </a:r>
            <a:r>
              <a:rPr lang="en-MY" sz="1200" b="1" dirty="0" smtClean="0"/>
              <a:t> Phase</a:t>
            </a:r>
            <a:endParaRPr lang="en-MY" sz="1200" b="1" dirty="0"/>
          </a:p>
        </p:txBody>
      </p:sp>
      <p:sp>
        <p:nvSpPr>
          <p:cNvPr id="9" name="TextBox 28"/>
          <p:cNvSpPr txBox="1"/>
          <p:nvPr/>
        </p:nvSpPr>
        <p:spPr>
          <a:xfrm>
            <a:off x="2362200" y="1219200"/>
            <a:ext cx="785793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sz="1200" b="1" dirty="0" smtClean="0"/>
              <a:t>2</a:t>
            </a:r>
            <a:r>
              <a:rPr lang="en-MY" sz="1200" b="1" baseline="30000" dirty="0" smtClean="0"/>
              <a:t>nd</a:t>
            </a:r>
            <a:r>
              <a:rPr lang="en-MY" sz="1200" b="1" dirty="0" smtClean="0"/>
              <a:t> Phase</a:t>
            </a:r>
            <a:endParaRPr lang="en-MY" sz="1200" b="1" dirty="0"/>
          </a:p>
        </p:txBody>
      </p:sp>
      <p:sp>
        <p:nvSpPr>
          <p:cNvPr id="10" name="TextBox 29"/>
          <p:cNvSpPr txBox="1"/>
          <p:nvPr/>
        </p:nvSpPr>
        <p:spPr>
          <a:xfrm>
            <a:off x="5105400" y="1219200"/>
            <a:ext cx="766877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sz="1200" b="1" dirty="0" smtClean="0"/>
              <a:t>3</a:t>
            </a:r>
            <a:r>
              <a:rPr lang="en-MY" sz="1200" b="1" baseline="30000" dirty="0" smtClean="0"/>
              <a:t>rd</a:t>
            </a:r>
            <a:r>
              <a:rPr lang="en-MY" sz="1200" b="1" dirty="0" smtClean="0"/>
              <a:t> Phase</a:t>
            </a:r>
            <a:endParaRPr lang="en-MY" sz="1200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752600" y="1295400"/>
            <a:ext cx="4231" cy="4392693"/>
          </a:xfrm>
          <a:prstGeom prst="line">
            <a:avLst/>
          </a:prstGeom>
          <a:ln w="22225">
            <a:solidFill>
              <a:schemeClr val="tx1">
                <a:alpha val="31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56091" y="1322307"/>
            <a:ext cx="4231" cy="4392693"/>
          </a:xfrm>
          <a:prstGeom prst="line">
            <a:avLst/>
          </a:prstGeom>
          <a:ln w="22225">
            <a:solidFill>
              <a:schemeClr val="tx1">
                <a:alpha val="31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0169" y="5191780"/>
            <a:ext cx="1452031" cy="523220"/>
          </a:xfrm>
          <a:prstGeom prst="rect">
            <a:avLst/>
          </a:prstGeom>
          <a:solidFill>
            <a:schemeClr val="accent3">
              <a:lumMod val="40000"/>
              <a:lumOff val="6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Population 1921: 2.9 mil.</a:t>
            </a:r>
            <a:endParaRPr lang="en-US" sz="1400" b="1" dirty="0"/>
          </a:p>
        </p:txBody>
      </p:sp>
      <p:sp>
        <p:nvSpPr>
          <p:cNvPr id="14" name="TextBox 12"/>
          <p:cNvSpPr txBox="1"/>
          <p:nvPr/>
        </p:nvSpPr>
        <p:spPr>
          <a:xfrm>
            <a:off x="914400" y="3352800"/>
            <a:ext cx="1371600" cy="307777"/>
          </a:xfrm>
          <a:prstGeom prst="rect">
            <a:avLst/>
          </a:prstGeom>
          <a:solidFill>
            <a:schemeClr val="accent1">
              <a:lumMod val="40000"/>
              <a:lumOff val="60000"/>
              <a:alpha val="58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CBR 1921: 27.2</a:t>
            </a:r>
          </a:p>
        </p:txBody>
      </p:sp>
      <p:pic>
        <p:nvPicPr>
          <p:cNvPr id="15" name="Picture 14" descr="icon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7275" y="4201180"/>
            <a:ext cx="106679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Image result for birth ic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905000" y="2971868"/>
            <a:ext cx="228600" cy="381000"/>
          </a:xfrm>
          <a:prstGeom prst="rect">
            <a:avLst/>
          </a:prstGeom>
          <a:noFill/>
        </p:spPr>
      </p:pic>
      <p:sp>
        <p:nvSpPr>
          <p:cNvPr id="17" name="TextBox 12"/>
          <p:cNvSpPr txBox="1"/>
          <p:nvPr/>
        </p:nvSpPr>
        <p:spPr>
          <a:xfrm>
            <a:off x="910169" y="2574826"/>
            <a:ext cx="1371600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CDR 1921: 28.5</a:t>
            </a:r>
            <a:endParaRPr lang="en-US" sz="1400" b="1" dirty="0"/>
          </a:p>
        </p:txBody>
      </p:sp>
      <p:pic>
        <p:nvPicPr>
          <p:cNvPr id="18" name="Picture 2" descr="Image result for death icon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828800" y="2057401"/>
            <a:ext cx="381000" cy="533399"/>
          </a:xfrm>
          <a:prstGeom prst="rect">
            <a:avLst/>
          </a:prstGeom>
          <a:noFill/>
        </p:spPr>
      </p:pic>
      <p:pic>
        <p:nvPicPr>
          <p:cNvPr id="19" name="Picture 18" descr="icon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0370" y="4257690"/>
            <a:ext cx="114299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2751662" y="5191780"/>
            <a:ext cx="1524000" cy="523220"/>
          </a:xfrm>
          <a:prstGeom prst="rect">
            <a:avLst/>
          </a:prstGeom>
          <a:solidFill>
            <a:schemeClr val="accent3">
              <a:lumMod val="40000"/>
              <a:lumOff val="6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Population 1957: 6.3 mil.</a:t>
            </a:r>
            <a:endParaRPr lang="en-US" sz="1400" b="1" dirty="0"/>
          </a:p>
        </p:txBody>
      </p:sp>
      <p:sp>
        <p:nvSpPr>
          <p:cNvPr id="21" name="TextBox 12"/>
          <p:cNvSpPr txBox="1"/>
          <p:nvPr/>
        </p:nvSpPr>
        <p:spPr>
          <a:xfrm>
            <a:off x="2428153" y="2051370"/>
            <a:ext cx="137160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CBR 1957: 46.2</a:t>
            </a:r>
          </a:p>
        </p:txBody>
      </p:sp>
      <p:pic>
        <p:nvPicPr>
          <p:cNvPr id="22" name="Picture 4" descr="Image result for birth ic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017149" y="1595658"/>
            <a:ext cx="228600" cy="381000"/>
          </a:xfrm>
          <a:prstGeom prst="rect">
            <a:avLst/>
          </a:prstGeom>
          <a:noFill/>
        </p:spPr>
      </p:pic>
      <p:pic>
        <p:nvPicPr>
          <p:cNvPr id="24" name="Picture 2" descr="Image result for death icon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009900" y="3245415"/>
            <a:ext cx="381000" cy="533399"/>
          </a:xfrm>
          <a:prstGeom prst="rect">
            <a:avLst/>
          </a:prstGeom>
          <a:noFill/>
        </p:spPr>
      </p:pic>
      <p:sp>
        <p:nvSpPr>
          <p:cNvPr id="25" name="TextBox 12"/>
          <p:cNvSpPr txBox="1"/>
          <p:nvPr/>
        </p:nvSpPr>
        <p:spPr>
          <a:xfrm>
            <a:off x="2544238" y="3778814"/>
            <a:ext cx="1371600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CDR 1957: 12.4</a:t>
            </a:r>
            <a:endParaRPr lang="en-US" sz="1400" b="1" dirty="0"/>
          </a:p>
        </p:txBody>
      </p:sp>
      <p:pic>
        <p:nvPicPr>
          <p:cNvPr id="26" name="Picture 25" descr="icon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685800"/>
            <a:ext cx="129539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6858000" y="1828800"/>
            <a:ext cx="1524000" cy="523220"/>
          </a:xfrm>
          <a:prstGeom prst="rect">
            <a:avLst/>
          </a:prstGeom>
          <a:solidFill>
            <a:schemeClr val="accent3">
              <a:lumMod val="40000"/>
              <a:lumOff val="6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Population 2017: 32.0 mil.</a:t>
            </a:r>
            <a:endParaRPr lang="en-US" sz="1400" b="1" dirty="0"/>
          </a:p>
        </p:txBody>
      </p:sp>
      <p:pic>
        <p:nvPicPr>
          <p:cNvPr id="28" name="Picture 4" descr="Image result for birth icon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620000" y="2928610"/>
            <a:ext cx="228600" cy="381000"/>
          </a:xfrm>
          <a:prstGeom prst="rect">
            <a:avLst/>
          </a:prstGeom>
          <a:noFill/>
        </p:spPr>
      </p:pic>
      <p:sp>
        <p:nvSpPr>
          <p:cNvPr id="29" name="TextBox 12"/>
          <p:cNvSpPr txBox="1"/>
          <p:nvPr/>
        </p:nvSpPr>
        <p:spPr>
          <a:xfrm>
            <a:off x="7010400" y="3349823"/>
            <a:ext cx="129540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CBR 2017: 16.1</a:t>
            </a:r>
          </a:p>
        </p:txBody>
      </p:sp>
      <p:pic>
        <p:nvPicPr>
          <p:cNvPr id="30" name="Picture 2" descr="Image result for death icon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620000" y="4429780"/>
            <a:ext cx="381000" cy="533399"/>
          </a:xfrm>
          <a:prstGeom prst="rect">
            <a:avLst/>
          </a:prstGeom>
          <a:noFill/>
        </p:spPr>
      </p:pic>
      <p:sp>
        <p:nvSpPr>
          <p:cNvPr id="31" name="TextBox 12"/>
          <p:cNvSpPr txBox="1"/>
          <p:nvPr/>
        </p:nvSpPr>
        <p:spPr>
          <a:xfrm>
            <a:off x="7146758" y="4953061"/>
            <a:ext cx="121920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CDR 2017: 5.2</a:t>
            </a:r>
            <a:endParaRPr lang="en-US" sz="1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7E77-8D1B-4BC7-B8EE-374ADC508A7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2514600" y="76200"/>
            <a:ext cx="4419600" cy="4572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dirty="0" smtClean="0">
                <a:latin typeface="+mj-lt"/>
                <a:ea typeface="+mj-ea"/>
                <a:cs typeface="+mj-cs"/>
              </a:rPr>
              <a:t>Introduction</a:t>
            </a:r>
            <a:endParaRPr kumimoji="0" lang="en-MY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81200" y="609600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Malaysia Demographic Transition</a:t>
            </a:r>
            <a:endParaRPr lang="en-MY" sz="2000" b="1" dirty="0"/>
          </a:p>
        </p:txBody>
      </p:sp>
      <p:grpSp>
        <p:nvGrpSpPr>
          <p:cNvPr id="41" name="Group 40"/>
          <p:cNvGrpSpPr/>
          <p:nvPr/>
        </p:nvGrpSpPr>
        <p:grpSpPr>
          <a:xfrm>
            <a:off x="-17636" y="6522246"/>
            <a:ext cx="7051013" cy="335754"/>
            <a:chOff x="-17636" y="180107"/>
            <a:chExt cx="7051013" cy="335754"/>
          </a:xfrm>
        </p:grpSpPr>
        <p:grpSp>
          <p:nvGrpSpPr>
            <p:cNvPr id="42" name="Group 47"/>
            <p:cNvGrpSpPr/>
            <p:nvPr/>
          </p:nvGrpSpPr>
          <p:grpSpPr>
            <a:xfrm>
              <a:off x="-17636" y="180107"/>
              <a:ext cx="7051013" cy="335754"/>
              <a:chOff x="0" y="8748464"/>
              <a:chExt cx="6858000" cy="403372"/>
            </a:xfrm>
          </p:grpSpPr>
          <p:sp>
            <p:nvSpPr>
              <p:cNvPr id="44" name="Title 1"/>
              <p:cNvSpPr txBox="1">
                <a:spLocks/>
              </p:cNvSpPr>
              <p:nvPr/>
            </p:nvSpPr>
            <p:spPr>
              <a:xfrm>
                <a:off x="0" y="8748464"/>
                <a:ext cx="6858000" cy="39553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00" noProof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:endParaRPr kumimoji="0" lang="en-MY" sz="7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45" name="Picture 3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97153" y="8813706"/>
                <a:ext cx="334545" cy="254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6" name="TextBox 45"/>
              <p:cNvSpPr txBox="1"/>
              <p:nvPr/>
            </p:nvSpPr>
            <p:spPr>
              <a:xfrm>
                <a:off x="5094740" y="8813698"/>
                <a:ext cx="1628800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https://twitter.com/StatsMalaysia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47" name="Picture 5"/>
              <p:cNvPicPr>
                <a:picLocks noChangeAspect="1" noChangeArrowheads="1"/>
              </p:cNvPicPr>
              <p:nvPr/>
            </p:nvPicPr>
            <p:blipFill>
              <a:blip r:embed="rId9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  <a:duotone>
                  <a:prstClr val="black"/>
                  <a:srgbClr val="0066FF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2636387" y="8813706"/>
                <a:ext cx="299618" cy="235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8" name="TextBox 47"/>
              <p:cNvSpPr txBox="1"/>
              <p:nvPr/>
            </p:nvSpPr>
            <p:spPr>
              <a:xfrm>
                <a:off x="2941548" y="8813714"/>
                <a:ext cx="1907695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https://www.facebook.com/StatsMalaysia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697750" y="8763589"/>
                <a:ext cx="2232248" cy="3882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JABATAN PERANGKAAN MALAYSIA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https://www.dosm.gov.my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43" name="Picture 42" descr="C:\Users\pabkkp\Desktop\jata negara.png"/>
            <p:cNvPicPr/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70396" y="198432"/>
              <a:ext cx="354150" cy="28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0" grpId="0" animBg="1"/>
      <p:bldP spid="21" grpId="0" animBg="1"/>
      <p:bldP spid="25" grpId="0" animBg="1"/>
      <p:bldP spid="27" grpId="0" animBg="1"/>
      <p:bldP spid="29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26011" y="6356352"/>
            <a:ext cx="539080" cy="501648"/>
          </a:xfrm>
        </p:spPr>
        <p:txBody>
          <a:bodyPr/>
          <a:lstStyle/>
          <a:p>
            <a:fld id="{F1603080-2A9A-4790-9363-D3E1EB70CBCE}" type="slidenum">
              <a:rPr lang="en-MY" smtClean="0"/>
              <a:pPr/>
              <a:t>4</a:t>
            </a:fld>
            <a:endParaRPr lang="en-MY" dirty="0"/>
          </a:p>
        </p:txBody>
      </p:sp>
      <p:grpSp>
        <p:nvGrpSpPr>
          <p:cNvPr id="2" name="Group 49"/>
          <p:cNvGrpSpPr/>
          <p:nvPr/>
        </p:nvGrpSpPr>
        <p:grpSpPr>
          <a:xfrm>
            <a:off x="152400" y="914400"/>
            <a:ext cx="8839200" cy="5781020"/>
            <a:chOff x="165100" y="519910"/>
            <a:chExt cx="9575801" cy="578102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 flipH="1">
              <a:off x="382396" y="2105941"/>
              <a:ext cx="9137054" cy="3897312"/>
              <a:chOff x="3756025" y="2001838"/>
              <a:chExt cx="4295775" cy="3330576"/>
            </a:xfrm>
          </p:grpSpPr>
          <p:sp>
            <p:nvSpPr>
              <p:cNvPr id="44" name="Freeform 6"/>
              <p:cNvSpPr>
                <a:spLocks/>
              </p:cNvSpPr>
              <p:nvPr/>
            </p:nvSpPr>
            <p:spPr bwMode="auto">
              <a:xfrm>
                <a:off x="3756025" y="2001838"/>
                <a:ext cx="4295775" cy="3330576"/>
              </a:xfrm>
              <a:custGeom>
                <a:avLst/>
                <a:gdLst>
                  <a:gd name="T0" fmla="*/ 3459 w 8118"/>
                  <a:gd name="T1" fmla="*/ 6224 h 6296"/>
                  <a:gd name="T2" fmla="*/ 4254 w 8118"/>
                  <a:gd name="T3" fmla="*/ 5751 h 6296"/>
                  <a:gd name="T4" fmla="*/ 4863 w 8118"/>
                  <a:gd name="T5" fmla="*/ 5229 h 6296"/>
                  <a:gd name="T6" fmla="*/ 5206 w 8118"/>
                  <a:gd name="T7" fmla="*/ 4744 h 6296"/>
                  <a:gd name="T8" fmla="*/ 5288 w 8118"/>
                  <a:gd name="T9" fmla="*/ 4488 h 6296"/>
                  <a:gd name="T10" fmla="*/ 5287 w 8118"/>
                  <a:gd name="T11" fmla="*/ 4243 h 6296"/>
                  <a:gd name="T12" fmla="*/ 5192 w 8118"/>
                  <a:gd name="T13" fmla="*/ 4016 h 6296"/>
                  <a:gd name="T14" fmla="*/ 4996 w 8118"/>
                  <a:gd name="T15" fmla="*/ 3810 h 6296"/>
                  <a:gd name="T16" fmla="*/ 4789 w 8118"/>
                  <a:gd name="T17" fmla="*/ 3677 h 6296"/>
                  <a:gd name="T18" fmla="*/ 4050 w 8118"/>
                  <a:gd name="T19" fmla="*/ 3356 h 6296"/>
                  <a:gd name="T20" fmla="*/ 2882 w 8118"/>
                  <a:gd name="T21" fmla="*/ 3013 h 6296"/>
                  <a:gd name="T22" fmla="*/ 1377 w 8118"/>
                  <a:gd name="T23" fmla="*/ 2619 h 6296"/>
                  <a:gd name="T24" fmla="*/ 747 w 8118"/>
                  <a:gd name="T25" fmla="*/ 2387 h 6296"/>
                  <a:gd name="T26" fmla="*/ 475 w 8118"/>
                  <a:gd name="T27" fmla="*/ 2216 h 6296"/>
                  <a:gd name="T28" fmla="*/ 356 w 8118"/>
                  <a:gd name="T29" fmla="*/ 2023 h 6296"/>
                  <a:gd name="T30" fmla="*/ 396 w 8118"/>
                  <a:gd name="T31" fmla="*/ 1840 h 6296"/>
                  <a:gd name="T32" fmla="*/ 516 w 8118"/>
                  <a:gd name="T33" fmla="*/ 1693 h 6296"/>
                  <a:gd name="T34" fmla="*/ 866 w 8118"/>
                  <a:gd name="T35" fmla="*/ 1474 h 6296"/>
                  <a:gd name="T36" fmla="*/ 1594 w 8118"/>
                  <a:gd name="T37" fmla="*/ 1209 h 6296"/>
                  <a:gd name="T38" fmla="*/ 2453 w 8118"/>
                  <a:gd name="T39" fmla="*/ 910 h 6296"/>
                  <a:gd name="T40" fmla="*/ 2644 w 8118"/>
                  <a:gd name="T41" fmla="*/ 779 h 6296"/>
                  <a:gd name="T42" fmla="*/ 2703 w 8118"/>
                  <a:gd name="T43" fmla="*/ 649 h 6296"/>
                  <a:gd name="T44" fmla="*/ 2661 w 8118"/>
                  <a:gd name="T45" fmla="*/ 525 h 6296"/>
                  <a:gd name="T46" fmla="*/ 2470 w 8118"/>
                  <a:gd name="T47" fmla="*/ 377 h 6296"/>
                  <a:gd name="T48" fmla="*/ 2062 w 8118"/>
                  <a:gd name="T49" fmla="*/ 249 h 6296"/>
                  <a:gd name="T50" fmla="*/ 1014 w 8118"/>
                  <a:gd name="T51" fmla="*/ 123 h 6296"/>
                  <a:gd name="T52" fmla="*/ 0 w 8118"/>
                  <a:gd name="T53" fmla="*/ 95 h 6296"/>
                  <a:gd name="T54" fmla="*/ 598 w 8118"/>
                  <a:gd name="T55" fmla="*/ 5 h 6296"/>
                  <a:gd name="T56" fmla="*/ 1918 w 8118"/>
                  <a:gd name="T57" fmla="*/ 93 h 6296"/>
                  <a:gd name="T58" fmla="*/ 2563 w 8118"/>
                  <a:gd name="T59" fmla="*/ 221 h 6296"/>
                  <a:gd name="T60" fmla="*/ 2929 w 8118"/>
                  <a:gd name="T61" fmla="*/ 391 h 6296"/>
                  <a:gd name="T62" fmla="*/ 3026 w 8118"/>
                  <a:gd name="T63" fmla="*/ 502 h 6296"/>
                  <a:gd name="T64" fmla="*/ 3059 w 8118"/>
                  <a:gd name="T65" fmla="*/ 640 h 6296"/>
                  <a:gd name="T66" fmla="*/ 2994 w 8118"/>
                  <a:gd name="T67" fmla="*/ 767 h 6296"/>
                  <a:gd name="T68" fmla="*/ 2689 w 8118"/>
                  <a:gd name="T69" fmla="*/ 979 h 6296"/>
                  <a:gd name="T70" fmla="*/ 1936 w 8118"/>
                  <a:gd name="T71" fmla="*/ 1306 h 6296"/>
                  <a:gd name="T72" fmla="*/ 1429 w 8118"/>
                  <a:gd name="T73" fmla="*/ 1589 h 6296"/>
                  <a:gd name="T74" fmla="*/ 1303 w 8118"/>
                  <a:gd name="T75" fmla="*/ 1729 h 6296"/>
                  <a:gd name="T76" fmla="*/ 1292 w 8118"/>
                  <a:gd name="T77" fmla="*/ 1867 h 6296"/>
                  <a:gd name="T78" fmla="*/ 1463 w 8118"/>
                  <a:gd name="T79" fmla="*/ 2026 h 6296"/>
                  <a:gd name="T80" fmla="*/ 1872 w 8118"/>
                  <a:gd name="T81" fmla="*/ 2201 h 6296"/>
                  <a:gd name="T82" fmla="*/ 2962 w 8118"/>
                  <a:gd name="T83" fmla="*/ 2495 h 6296"/>
                  <a:gd name="T84" fmla="*/ 5216 w 8118"/>
                  <a:gd name="T85" fmla="*/ 3022 h 6296"/>
                  <a:gd name="T86" fmla="*/ 6311 w 8118"/>
                  <a:gd name="T87" fmla="*/ 3368 h 6296"/>
                  <a:gd name="T88" fmla="*/ 6705 w 8118"/>
                  <a:gd name="T89" fmla="*/ 3545 h 6296"/>
                  <a:gd name="T90" fmla="*/ 7424 w 8118"/>
                  <a:gd name="T91" fmla="*/ 3998 h 6296"/>
                  <a:gd name="T92" fmla="*/ 7873 w 8118"/>
                  <a:gd name="T93" fmla="*/ 4492 h 6296"/>
                  <a:gd name="T94" fmla="*/ 8086 w 8118"/>
                  <a:gd name="T95" fmla="*/ 5022 h 6296"/>
                  <a:gd name="T96" fmla="*/ 8104 w 8118"/>
                  <a:gd name="T97" fmla="*/ 5589 h 6296"/>
                  <a:gd name="T98" fmla="*/ 7960 w 8118"/>
                  <a:gd name="T99" fmla="*/ 6193 h 6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8118" h="6296">
                    <a:moveTo>
                      <a:pt x="7922" y="6296"/>
                    </a:moveTo>
                    <a:lnTo>
                      <a:pt x="3312" y="6296"/>
                    </a:lnTo>
                    <a:lnTo>
                      <a:pt x="3459" y="6224"/>
                    </a:lnTo>
                    <a:lnTo>
                      <a:pt x="3740" y="6075"/>
                    </a:lnTo>
                    <a:lnTo>
                      <a:pt x="4007" y="5916"/>
                    </a:lnTo>
                    <a:lnTo>
                      <a:pt x="4254" y="5751"/>
                    </a:lnTo>
                    <a:lnTo>
                      <a:pt x="4480" y="5581"/>
                    </a:lnTo>
                    <a:lnTo>
                      <a:pt x="4685" y="5407"/>
                    </a:lnTo>
                    <a:lnTo>
                      <a:pt x="4863" y="5229"/>
                    </a:lnTo>
                    <a:lnTo>
                      <a:pt x="5016" y="5052"/>
                    </a:lnTo>
                    <a:lnTo>
                      <a:pt x="5137" y="4875"/>
                    </a:lnTo>
                    <a:lnTo>
                      <a:pt x="5206" y="4744"/>
                    </a:lnTo>
                    <a:lnTo>
                      <a:pt x="5242" y="4658"/>
                    </a:lnTo>
                    <a:lnTo>
                      <a:pt x="5270" y="4571"/>
                    </a:lnTo>
                    <a:lnTo>
                      <a:pt x="5288" y="4488"/>
                    </a:lnTo>
                    <a:lnTo>
                      <a:pt x="5297" y="4404"/>
                    </a:lnTo>
                    <a:lnTo>
                      <a:pt x="5297" y="4322"/>
                    </a:lnTo>
                    <a:lnTo>
                      <a:pt x="5287" y="4243"/>
                    </a:lnTo>
                    <a:lnTo>
                      <a:pt x="5265" y="4165"/>
                    </a:lnTo>
                    <a:lnTo>
                      <a:pt x="5234" y="4089"/>
                    </a:lnTo>
                    <a:lnTo>
                      <a:pt x="5192" y="4016"/>
                    </a:lnTo>
                    <a:lnTo>
                      <a:pt x="5138" y="3944"/>
                    </a:lnTo>
                    <a:lnTo>
                      <a:pt x="5074" y="3876"/>
                    </a:lnTo>
                    <a:lnTo>
                      <a:pt x="4996" y="3810"/>
                    </a:lnTo>
                    <a:lnTo>
                      <a:pt x="4908" y="3746"/>
                    </a:lnTo>
                    <a:lnTo>
                      <a:pt x="4858" y="3717"/>
                    </a:lnTo>
                    <a:lnTo>
                      <a:pt x="4789" y="3677"/>
                    </a:lnTo>
                    <a:lnTo>
                      <a:pt x="4640" y="3599"/>
                    </a:lnTo>
                    <a:lnTo>
                      <a:pt x="4401" y="3490"/>
                    </a:lnTo>
                    <a:lnTo>
                      <a:pt x="4050" y="3356"/>
                    </a:lnTo>
                    <a:lnTo>
                      <a:pt x="3674" y="3234"/>
                    </a:lnTo>
                    <a:lnTo>
                      <a:pt x="3282" y="3120"/>
                    </a:lnTo>
                    <a:lnTo>
                      <a:pt x="2882" y="3013"/>
                    </a:lnTo>
                    <a:lnTo>
                      <a:pt x="2284" y="2862"/>
                    </a:lnTo>
                    <a:lnTo>
                      <a:pt x="1722" y="2717"/>
                    </a:lnTo>
                    <a:lnTo>
                      <a:pt x="1377" y="2619"/>
                    </a:lnTo>
                    <a:lnTo>
                      <a:pt x="1069" y="2519"/>
                    </a:lnTo>
                    <a:lnTo>
                      <a:pt x="867" y="2442"/>
                    </a:lnTo>
                    <a:lnTo>
                      <a:pt x="747" y="2387"/>
                    </a:lnTo>
                    <a:lnTo>
                      <a:pt x="641" y="2332"/>
                    </a:lnTo>
                    <a:lnTo>
                      <a:pt x="550" y="2275"/>
                    </a:lnTo>
                    <a:lnTo>
                      <a:pt x="475" y="2216"/>
                    </a:lnTo>
                    <a:lnTo>
                      <a:pt x="416" y="2154"/>
                    </a:lnTo>
                    <a:lnTo>
                      <a:pt x="377" y="2090"/>
                    </a:lnTo>
                    <a:lnTo>
                      <a:pt x="356" y="2023"/>
                    </a:lnTo>
                    <a:lnTo>
                      <a:pt x="356" y="1952"/>
                    </a:lnTo>
                    <a:lnTo>
                      <a:pt x="376" y="1879"/>
                    </a:lnTo>
                    <a:lnTo>
                      <a:pt x="396" y="1840"/>
                    </a:lnTo>
                    <a:lnTo>
                      <a:pt x="415" y="1810"/>
                    </a:lnTo>
                    <a:lnTo>
                      <a:pt x="461" y="1751"/>
                    </a:lnTo>
                    <a:lnTo>
                      <a:pt x="516" y="1693"/>
                    </a:lnTo>
                    <a:lnTo>
                      <a:pt x="580" y="1640"/>
                    </a:lnTo>
                    <a:lnTo>
                      <a:pt x="691" y="1565"/>
                    </a:lnTo>
                    <a:lnTo>
                      <a:pt x="866" y="1474"/>
                    </a:lnTo>
                    <a:lnTo>
                      <a:pt x="1060" y="1391"/>
                    </a:lnTo>
                    <a:lnTo>
                      <a:pt x="1269" y="1314"/>
                    </a:lnTo>
                    <a:lnTo>
                      <a:pt x="1594" y="1209"/>
                    </a:lnTo>
                    <a:lnTo>
                      <a:pt x="2019" y="1078"/>
                    </a:lnTo>
                    <a:lnTo>
                      <a:pt x="2297" y="979"/>
                    </a:lnTo>
                    <a:lnTo>
                      <a:pt x="2453" y="910"/>
                    </a:lnTo>
                    <a:lnTo>
                      <a:pt x="2548" y="855"/>
                    </a:lnTo>
                    <a:lnTo>
                      <a:pt x="2601" y="817"/>
                    </a:lnTo>
                    <a:lnTo>
                      <a:pt x="2644" y="779"/>
                    </a:lnTo>
                    <a:lnTo>
                      <a:pt x="2676" y="737"/>
                    </a:lnTo>
                    <a:lnTo>
                      <a:pt x="2696" y="694"/>
                    </a:lnTo>
                    <a:lnTo>
                      <a:pt x="2703" y="649"/>
                    </a:lnTo>
                    <a:lnTo>
                      <a:pt x="2697" y="601"/>
                    </a:lnTo>
                    <a:lnTo>
                      <a:pt x="2677" y="551"/>
                    </a:lnTo>
                    <a:lnTo>
                      <a:pt x="2661" y="525"/>
                    </a:lnTo>
                    <a:lnTo>
                      <a:pt x="2637" y="492"/>
                    </a:lnTo>
                    <a:lnTo>
                      <a:pt x="2565" y="432"/>
                    </a:lnTo>
                    <a:lnTo>
                      <a:pt x="2470" y="377"/>
                    </a:lnTo>
                    <a:lnTo>
                      <a:pt x="2353" y="329"/>
                    </a:lnTo>
                    <a:lnTo>
                      <a:pt x="2216" y="286"/>
                    </a:lnTo>
                    <a:lnTo>
                      <a:pt x="2062" y="249"/>
                    </a:lnTo>
                    <a:lnTo>
                      <a:pt x="1806" y="203"/>
                    </a:lnTo>
                    <a:lnTo>
                      <a:pt x="1423" y="155"/>
                    </a:lnTo>
                    <a:lnTo>
                      <a:pt x="1014" y="123"/>
                    </a:lnTo>
                    <a:lnTo>
                      <a:pt x="598" y="105"/>
                    </a:lnTo>
                    <a:lnTo>
                      <a:pt x="192" y="96"/>
                    </a:lnTo>
                    <a:lnTo>
                      <a:pt x="0" y="95"/>
                    </a:lnTo>
                    <a:lnTo>
                      <a:pt x="0" y="1"/>
                    </a:lnTo>
                    <a:lnTo>
                      <a:pt x="186" y="0"/>
                    </a:lnTo>
                    <a:lnTo>
                      <a:pt x="598" y="5"/>
                    </a:lnTo>
                    <a:lnTo>
                      <a:pt x="1038" y="20"/>
                    </a:lnTo>
                    <a:lnTo>
                      <a:pt x="1486" y="48"/>
                    </a:lnTo>
                    <a:lnTo>
                      <a:pt x="1918" y="93"/>
                    </a:lnTo>
                    <a:lnTo>
                      <a:pt x="2215" y="141"/>
                    </a:lnTo>
                    <a:lnTo>
                      <a:pt x="2398" y="178"/>
                    </a:lnTo>
                    <a:lnTo>
                      <a:pt x="2563" y="221"/>
                    </a:lnTo>
                    <a:lnTo>
                      <a:pt x="2709" y="272"/>
                    </a:lnTo>
                    <a:lnTo>
                      <a:pt x="2831" y="328"/>
                    </a:lnTo>
                    <a:lnTo>
                      <a:pt x="2929" y="391"/>
                    </a:lnTo>
                    <a:lnTo>
                      <a:pt x="2967" y="427"/>
                    </a:lnTo>
                    <a:lnTo>
                      <a:pt x="2990" y="453"/>
                    </a:lnTo>
                    <a:lnTo>
                      <a:pt x="3026" y="502"/>
                    </a:lnTo>
                    <a:lnTo>
                      <a:pt x="3049" y="550"/>
                    </a:lnTo>
                    <a:lnTo>
                      <a:pt x="3060" y="596"/>
                    </a:lnTo>
                    <a:lnTo>
                      <a:pt x="3059" y="640"/>
                    </a:lnTo>
                    <a:lnTo>
                      <a:pt x="3047" y="684"/>
                    </a:lnTo>
                    <a:lnTo>
                      <a:pt x="3026" y="727"/>
                    </a:lnTo>
                    <a:lnTo>
                      <a:pt x="2994" y="767"/>
                    </a:lnTo>
                    <a:lnTo>
                      <a:pt x="2932" y="828"/>
                    </a:lnTo>
                    <a:lnTo>
                      <a:pt x="2823" y="904"/>
                    </a:lnTo>
                    <a:lnTo>
                      <a:pt x="2689" y="979"/>
                    </a:lnTo>
                    <a:lnTo>
                      <a:pt x="2535" y="1052"/>
                    </a:lnTo>
                    <a:lnTo>
                      <a:pt x="2284" y="1160"/>
                    </a:lnTo>
                    <a:lnTo>
                      <a:pt x="1936" y="1306"/>
                    </a:lnTo>
                    <a:lnTo>
                      <a:pt x="1694" y="1422"/>
                    </a:lnTo>
                    <a:lnTo>
                      <a:pt x="1550" y="1503"/>
                    </a:lnTo>
                    <a:lnTo>
                      <a:pt x="1429" y="1589"/>
                    </a:lnTo>
                    <a:lnTo>
                      <a:pt x="1357" y="1657"/>
                    </a:lnTo>
                    <a:lnTo>
                      <a:pt x="1319" y="1704"/>
                    </a:lnTo>
                    <a:lnTo>
                      <a:pt x="1303" y="1729"/>
                    </a:lnTo>
                    <a:lnTo>
                      <a:pt x="1287" y="1758"/>
                    </a:lnTo>
                    <a:lnTo>
                      <a:pt x="1277" y="1814"/>
                    </a:lnTo>
                    <a:lnTo>
                      <a:pt x="1292" y="1867"/>
                    </a:lnTo>
                    <a:lnTo>
                      <a:pt x="1328" y="1922"/>
                    </a:lnTo>
                    <a:lnTo>
                      <a:pt x="1385" y="1974"/>
                    </a:lnTo>
                    <a:lnTo>
                      <a:pt x="1463" y="2026"/>
                    </a:lnTo>
                    <a:lnTo>
                      <a:pt x="1558" y="2076"/>
                    </a:lnTo>
                    <a:lnTo>
                      <a:pt x="1673" y="2126"/>
                    </a:lnTo>
                    <a:lnTo>
                      <a:pt x="1872" y="2201"/>
                    </a:lnTo>
                    <a:lnTo>
                      <a:pt x="2190" y="2299"/>
                    </a:lnTo>
                    <a:lnTo>
                      <a:pt x="2558" y="2397"/>
                    </a:lnTo>
                    <a:lnTo>
                      <a:pt x="2962" y="2495"/>
                    </a:lnTo>
                    <a:lnTo>
                      <a:pt x="3618" y="2643"/>
                    </a:lnTo>
                    <a:lnTo>
                      <a:pt x="4539" y="2854"/>
                    </a:lnTo>
                    <a:lnTo>
                      <a:pt x="5216" y="3022"/>
                    </a:lnTo>
                    <a:lnTo>
                      <a:pt x="5644" y="3142"/>
                    </a:lnTo>
                    <a:lnTo>
                      <a:pt x="6041" y="3268"/>
                    </a:lnTo>
                    <a:lnTo>
                      <a:pt x="6311" y="3368"/>
                    </a:lnTo>
                    <a:lnTo>
                      <a:pt x="6478" y="3437"/>
                    </a:lnTo>
                    <a:lnTo>
                      <a:pt x="6556" y="3473"/>
                    </a:lnTo>
                    <a:lnTo>
                      <a:pt x="6705" y="3545"/>
                    </a:lnTo>
                    <a:lnTo>
                      <a:pt x="6978" y="3692"/>
                    </a:lnTo>
                    <a:lnTo>
                      <a:pt x="7217" y="3843"/>
                    </a:lnTo>
                    <a:lnTo>
                      <a:pt x="7424" y="3998"/>
                    </a:lnTo>
                    <a:lnTo>
                      <a:pt x="7603" y="4158"/>
                    </a:lnTo>
                    <a:lnTo>
                      <a:pt x="7751" y="4322"/>
                    </a:lnTo>
                    <a:lnTo>
                      <a:pt x="7873" y="4492"/>
                    </a:lnTo>
                    <a:lnTo>
                      <a:pt x="7968" y="4665"/>
                    </a:lnTo>
                    <a:lnTo>
                      <a:pt x="8039" y="4842"/>
                    </a:lnTo>
                    <a:lnTo>
                      <a:pt x="8086" y="5022"/>
                    </a:lnTo>
                    <a:lnTo>
                      <a:pt x="8112" y="5208"/>
                    </a:lnTo>
                    <a:lnTo>
                      <a:pt x="8118" y="5396"/>
                    </a:lnTo>
                    <a:lnTo>
                      <a:pt x="8104" y="5589"/>
                    </a:lnTo>
                    <a:lnTo>
                      <a:pt x="8072" y="5787"/>
                    </a:lnTo>
                    <a:lnTo>
                      <a:pt x="8023" y="5987"/>
                    </a:lnTo>
                    <a:lnTo>
                      <a:pt x="7960" y="6193"/>
                    </a:lnTo>
                    <a:lnTo>
                      <a:pt x="7922" y="6296"/>
                    </a:lnTo>
                    <a:lnTo>
                      <a:pt x="7922" y="629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/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5" name="Freeform 7"/>
              <p:cNvSpPr>
                <a:spLocks/>
              </p:cNvSpPr>
              <p:nvPr/>
            </p:nvSpPr>
            <p:spPr bwMode="auto">
              <a:xfrm>
                <a:off x="3756025" y="2046607"/>
                <a:ext cx="2897222" cy="3285807"/>
              </a:xfrm>
              <a:custGeom>
                <a:avLst/>
                <a:gdLst>
                  <a:gd name="T0" fmla="*/ 3641 w 5475"/>
                  <a:gd name="T1" fmla="*/ 6137 h 6210"/>
                  <a:gd name="T2" fmla="*/ 4407 w 5475"/>
                  <a:gd name="T3" fmla="*/ 5659 h 6210"/>
                  <a:gd name="T4" fmla="*/ 4989 w 5475"/>
                  <a:gd name="T5" fmla="*/ 5136 h 6210"/>
                  <a:gd name="T6" fmla="*/ 5310 w 5475"/>
                  <a:gd name="T7" fmla="*/ 4651 h 6210"/>
                  <a:gd name="T8" fmla="*/ 5380 w 5475"/>
                  <a:gd name="T9" fmla="*/ 4395 h 6210"/>
                  <a:gd name="T10" fmla="*/ 5370 w 5475"/>
                  <a:gd name="T11" fmla="*/ 4151 h 6210"/>
                  <a:gd name="T12" fmla="*/ 5268 w 5475"/>
                  <a:gd name="T13" fmla="*/ 3924 h 6210"/>
                  <a:gd name="T14" fmla="*/ 5069 w 5475"/>
                  <a:gd name="T15" fmla="*/ 3718 h 6210"/>
                  <a:gd name="T16" fmla="*/ 4861 w 5475"/>
                  <a:gd name="T17" fmla="*/ 3584 h 6210"/>
                  <a:gd name="T18" fmla="*/ 4119 w 5475"/>
                  <a:gd name="T19" fmla="*/ 3263 h 6210"/>
                  <a:gd name="T20" fmla="*/ 2945 w 5475"/>
                  <a:gd name="T21" fmla="*/ 2919 h 6210"/>
                  <a:gd name="T22" fmla="*/ 1432 w 5475"/>
                  <a:gd name="T23" fmla="*/ 2523 h 6210"/>
                  <a:gd name="T24" fmla="*/ 796 w 5475"/>
                  <a:gd name="T25" fmla="*/ 2292 h 6210"/>
                  <a:gd name="T26" fmla="*/ 521 w 5475"/>
                  <a:gd name="T27" fmla="*/ 2121 h 6210"/>
                  <a:gd name="T28" fmla="*/ 400 w 5475"/>
                  <a:gd name="T29" fmla="*/ 1929 h 6210"/>
                  <a:gd name="T30" fmla="*/ 439 w 5475"/>
                  <a:gd name="T31" fmla="*/ 1749 h 6210"/>
                  <a:gd name="T32" fmla="*/ 559 w 5475"/>
                  <a:gd name="T33" fmla="*/ 1604 h 6210"/>
                  <a:gd name="T34" fmla="*/ 904 w 5475"/>
                  <a:gd name="T35" fmla="*/ 1385 h 6210"/>
                  <a:gd name="T36" fmla="*/ 1627 w 5475"/>
                  <a:gd name="T37" fmla="*/ 1120 h 6210"/>
                  <a:gd name="T38" fmla="*/ 2476 w 5475"/>
                  <a:gd name="T39" fmla="*/ 819 h 6210"/>
                  <a:gd name="T40" fmla="*/ 2663 w 5475"/>
                  <a:gd name="T41" fmla="*/ 688 h 6210"/>
                  <a:gd name="T42" fmla="*/ 2719 w 5475"/>
                  <a:gd name="T43" fmla="*/ 557 h 6210"/>
                  <a:gd name="T44" fmla="*/ 2676 w 5475"/>
                  <a:gd name="T45" fmla="*/ 435 h 6210"/>
                  <a:gd name="T46" fmla="*/ 2481 w 5475"/>
                  <a:gd name="T47" fmla="*/ 286 h 6210"/>
                  <a:gd name="T48" fmla="*/ 2070 w 5475"/>
                  <a:gd name="T49" fmla="*/ 158 h 6210"/>
                  <a:gd name="T50" fmla="*/ 1015 w 5475"/>
                  <a:gd name="T51" fmla="*/ 33 h 6210"/>
                  <a:gd name="T52" fmla="*/ 0 w 5475"/>
                  <a:gd name="T53" fmla="*/ 4 h 6210"/>
                  <a:gd name="T54" fmla="*/ 598 w 5475"/>
                  <a:gd name="T55" fmla="*/ 9 h 6210"/>
                  <a:gd name="T56" fmla="*/ 1817 w 5475"/>
                  <a:gd name="T57" fmla="*/ 105 h 6210"/>
                  <a:gd name="T58" fmla="*/ 2373 w 5475"/>
                  <a:gd name="T59" fmla="*/ 233 h 6210"/>
                  <a:gd name="T60" fmla="*/ 2664 w 5475"/>
                  <a:gd name="T61" fmla="*/ 396 h 6210"/>
                  <a:gd name="T62" fmla="*/ 2729 w 5475"/>
                  <a:gd name="T63" fmla="*/ 505 h 6210"/>
                  <a:gd name="T64" fmla="*/ 2712 w 5475"/>
                  <a:gd name="T65" fmla="*/ 642 h 6210"/>
                  <a:gd name="T66" fmla="*/ 2591 w 5475"/>
                  <a:gd name="T67" fmla="*/ 760 h 6210"/>
                  <a:gd name="T68" fmla="*/ 2075 w 5475"/>
                  <a:gd name="T69" fmla="*/ 985 h 6210"/>
                  <a:gd name="T70" fmla="*/ 1135 w 5475"/>
                  <a:gd name="T71" fmla="*/ 1300 h 6210"/>
                  <a:gd name="T72" fmla="*/ 664 w 5475"/>
                  <a:gd name="T73" fmla="*/ 1548 h 6210"/>
                  <a:gd name="T74" fmla="*/ 501 w 5475"/>
                  <a:gd name="T75" fmla="*/ 1713 h 6210"/>
                  <a:gd name="T76" fmla="*/ 444 w 5475"/>
                  <a:gd name="T77" fmla="*/ 1853 h 6210"/>
                  <a:gd name="T78" fmla="*/ 508 w 5475"/>
                  <a:gd name="T79" fmla="*/ 2052 h 6210"/>
                  <a:gd name="T80" fmla="*/ 737 w 5475"/>
                  <a:gd name="T81" fmla="*/ 2228 h 6210"/>
                  <a:gd name="T82" fmla="*/ 1485 w 5475"/>
                  <a:gd name="T83" fmla="*/ 2513 h 6210"/>
                  <a:gd name="T84" fmla="*/ 3008 w 5475"/>
                  <a:gd name="T85" fmla="*/ 2910 h 6210"/>
                  <a:gd name="T86" fmla="*/ 4188 w 5475"/>
                  <a:gd name="T87" fmla="*/ 3256 h 6210"/>
                  <a:gd name="T88" fmla="*/ 4931 w 5475"/>
                  <a:gd name="T89" fmla="*/ 3578 h 6210"/>
                  <a:gd name="T90" fmla="*/ 5141 w 5475"/>
                  <a:gd name="T91" fmla="*/ 3712 h 6210"/>
                  <a:gd name="T92" fmla="*/ 5346 w 5475"/>
                  <a:gd name="T93" fmla="*/ 3918 h 6210"/>
                  <a:gd name="T94" fmla="*/ 5454 w 5475"/>
                  <a:gd name="T95" fmla="*/ 4146 h 6210"/>
                  <a:gd name="T96" fmla="*/ 5473 w 5475"/>
                  <a:gd name="T97" fmla="*/ 4389 h 6210"/>
                  <a:gd name="T98" fmla="*/ 5412 w 5475"/>
                  <a:gd name="T99" fmla="*/ 4645 h 6210"/>
                  <a:gd name="T100" fmla="*/ 5115 w 5475"/>
                  <a:gd name="T101" fmla="*/ 5129 h 6210"/>
                  <a:gd name="T102" fmla="*/ 4561 w 5475"/>
                  <a:gd name="T103" fmla="*/ 5653 h 6210"/>
                  <a:gd name="T104" fmla="*/ 3825 w 5475"/>
                  <a:gd name="T105" fmla="*/ 6137 h 6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475" h="6210">
                    <a:moveTo>
                      <a:pt x="3688" y="6210"/>
                    </a:moveTo>
                    <a:lnTo>
                      <a:pt x="3500" y="6210"/>
                    </a:lnTo>
                    <a:lnTo>
                      <a:pt x="3641" y="6137"/>
                    </a:lnTo>
                    <a:lnTo>
                      <a:pt x="3913" y="5986"/>
                    </a:lnTo>
                    <a:lnTo>
                      <a:pt x="4169" y="5826"/>
                    </a:lnTo>
                    <a:lnTo>
                      <a:pt x="4407" y="5659"/>
                    </a:lnTo>
                    <a:lnTo>
                      <a:pt x="4624" y="5488"/>
                    </a:lnTo>
                    <a:lnTo>
                      <a:pt x="4819" y="5313"/>
                    </a:lnTo>
                    <a:lnTo>
                      <a:pt x="4989" y="5136"/>
                    </a:lnTo>
                    <a:lnTo>
                      <a:pt x="5133" y="4959"/>
                    </a:lnTo>
                    <a:lnTo>
                      <a:pt x="5245" y="4782"/>
                    </a:lnTo>
                    <a:lnTo>
                      <a:pt x="5310" y="4651"/>
                    </a:lnTo>
                    <a:lnTo>
                      <a:pt x="5342" y="4565"/>
                    </a:lnTo>
                    <a:lnTo>
                      <a:pt x="5366" y="4480"/>
                    </a:lnTo>
                    <a:lnTo>
                      <a:pt x="5380" y="4395"/>
                    </a:lnTo>
                    <a:lnTo>
                      <a:pt x="5386" y="4313"/>
                    </a:lnTo>
                    <a:lnTo>
                      <a:pt x="5383" y="4231"/>
                    </a:lnTo>
                    <a:lnTo>
                      <a:pt x="5370" y="4151"/>
                    </a:lnTo>
                    <a:lnTo>
                      <a:pt x="5346" y="4074"/>
                    </a:lnTo>
                    <a:lnTo>
                      <a:pt x="5313" y="3997"/>
                    </a:lnTo>
                    <a:lnTo>
                      <a:pt x="5268" y="3924"/>
                    </a:lnTo>
                    <a:lnTo>
                      <a:pt x="5213" y="3852"/>
                    </a:lnTo>
                    <a:lnTo>
                      <a:pt x="5147" y="3784"/>
                    </a:lnTo>
                    <a:lnTo>
                      <a:pt x="5069" y="3718"/>
                    </a:lnTo>
                    <a:lnTo>
                      <a:pt x="4980" y="3655"/>
                    </a:lnTo>
                    <a:lnTo>
                      <a:pt x="4930" y="3624"/>
                    </a:lnTo>
                    <a:lnTo>
                      <a:pt x="4861" y="3584"/>
                    </a:lnTo>
                    <a:lnTo>
                      <a:pt x="4711" y="3508"/>
                    </a:lnTo>
                    <a:lnTo>
                      <a:pt x="4470" y="3398"/>
                    </a:lnTo>
                    <a:lnTo>
                      <a:pt x="4119" y="3263"/>
                    </a:lnTo>
                    <a:lnTo>
                      <a:pt x="3742" y="3140"/>
                    </a:lnTo>
                    <a:lnTo>
                      <a:pt x="3347" y="3025"/>
                    </a:lnTo>
                    <a:lnTo>
                      <a:pt x="2945" y="2919"/>
                    </a:lnTo>
                    <a:lnTo>
                      <a:pt x="2345" y="2766"/>
                    </a:lnTo>
                    <a:lnTo>
                      <a:pt x="1779" y="2621"/>
                    </a:lnTo>
                    <a:lnTo>
                      <a:pt x="1432" y="2523"/>
                    </a:lnTo>
                    <a:lnTo>
                      <a:pt x="1120" y="2423"/>
                    </a:lnTo>
                    <a:lnTo>
                      <a:pt x="917" y="2346"/>
                    </a:lnTo>
                    <a:lnTo>
                      <a:pt x="796" y="2292"/>
                    </a:lnTo>
                    <a:lnTo>
                      <a:pt x="690" y="2238"/>
                    </a:lnTo>
                    <a:lnTo>
                      <a:pt x="598" y="2180"/>
                    </a:lnTo>
                    <a:lnTo>
                      <a:pt x="521" y="2121"/>
                    </a:lnTo>
                    <a:lnTo>
                      <a:pt x="462" y="2060"/>
                    </a:lnTo>
                    <a:lnTo>
                      <a:pt x="422" y="1996"/>
                    </a:lnTo>
                    <a:lnTo>
                      <a:pt x="400" y="1929"/>
                    </a:lnTo>
                    <a:lnTo>
                      <a:pt x="399" y="1860"/>
                    </a:lnTo>
                    <a:lnTo>
                      <a:pt x="421" y="1787"/>
                    </a:lnTo>
                    <a:lnTo>
                      <a:pt x="439" y="1749"/>
                    </a:lnTo>
                    <a:lnTo>
                      <a:pt x="458" y="1718"/>
                    </a:lnTo>
                    <a:lnTo>
                      <a:pt x="503" y="1659"/>
                    </a:lnTo>
                    <a:lnTo>
                      <a:pt x="559" y="1604"/>
                    </a:lnTo>
                    <a:lnTo>
                      <a:pt x="622" y="1551"/>
                    </a:lnTo>
                    <a:lnTo>
                      <a:pt x="733" y="1476"/>
                    </a:lnTo>
                    <a:lnTo>
                      <a:pt x="904" y="1385"/>
                    </a:lnTo>
                    <a:lnTo>
                      <a:pt x="1097" y="1303"/>
                    </a:lnTo>
                    <a:lnTo>
                      <a:pt x="1305" y="1227"/>
                    </a:lnTo>
                    <a:lnTo>
                      <a:pt x="1627" y="1120"/>
                    </a:lnTo>
                    <a:lnTo>
                      <a:pt x="2048" y="989"/>
                    </a:lnTo>
                    <a:lnTo>
                      <a:pt x="2322" y="888"/>
                    </a:lnTo>
                    <a:lnTo>
                      <a:pt x="2476" y="819"/>
                    </a:lnTo>
                    <a:lnTo>
                      <a:pt x="2569" y="765"/>
                    </a:lnTo>
                    <a:lnTo>
                      <a:pt x="2621" y="727"/>
                    </a:lnTo>
                    <a:lnTo>
                      <a:pt x="2663" y="688"/>
                    </a:lnTo>
                    <a:lnTo>
                      <a:pt x="2695" y="646"/>
                    </a:lnTo>
                    <a:lnTo>
                      <a:pt x="2713" y="603"/>
                    </a:lnTo>
                    <a:lnTo>
                      <a:pt x="2719" y="557"/>
                    </a:lnTo>
                    <a:lnTo>
                      <a:pt x="2713" y="510"/>
                    </a:lnTo>
                    <a:lnTo>
                      <a:pt x="2692" y="461"/>
                    </a:lnTo>
                    <a:lnTo>
                      <a:pt x="2676" y="435"/>
                    </a:lnTo>
                    <a:lnTo>
                      <a:pt x="2650" y="402"/>
                    </a:lnTo>
                    <a:lnTo>
                      <a:pt x="2578" y="341"/>
                    </a:lnTo>
                    <a:lnTo>
                      <a:pt x="2481" y="286"/>
                    </a:lnTo>
                    <a:lnTo>
                      <a:pt x="2363" y="238"/>
                    </a:lnTo>
                    <a:lnTo>
                      <a:pt x="2225" y="196"/>
                    </a:lnTo>
                    <a:lnTo>
                      <a:pt x="2070" y="158"/>
                    </a:lnTo>
                    <a:lnTo>
                      <a:pt x="1812" y="111"/>
                    </a:lnTo>
                    <a:lnTo>
                      <a:pt x="1427" y="63"/>
                    </a:lnTo>
                    <a:lnTo>
                      <a:pt x="1015" y="33"/>
                    </a:lnTo>
                    <a:lnTo>
                      <a:pt x="598" y="14"/>
                    </a:lnTo>
                    <a:lnTo>
                      <a:pt x="192" y="6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192" y="1"/>
                    </a:lnTo>
                    <a:lnTo>
                      <a:pt x="598" y="9"/>
                    </a:lnTo>
                    <a:lnTo>
                      <a:pt x="1017" y="27"/>
                    </a:lnTo>
                    <a:lnTo>
                      <a:pt x="1430" y="59"/>
                    </a:lnTo>
                    <a:lnTo>
                      <a:pt x="1817" y="105"/>
                    </a:lnTo>
                    <a:lnTo>
                      <a:pt x="2078" y="153"/>
                    </a:lnTo>
                    <a:lnTo>
                      <a:pt x="2234" y="190"/>
                    </a:lnTo>
                    <a:lnTo>
                      <a:pt x="2373" y="233"/>
                    </a:lnTo>
                    <a:lnTo>
                      <a:pt x="2493" y="281"/>
                    </a:lnTo>
                    <a:lnTo>
                      <a:pt x="2591" y="335"/>
                    </a:lnTo>
                    <a:lnTo>
                      <a:pt x="2664" y="396"/>
                    </a:lnTo>
                    <a:lnTo>
                      <a:pt x="2690" y="429"/>
                    </a:lnTo>
                    <a:lnTo>
                      <a:pt x="2707" y="456"/>
                    </a:lnTo>
                    <a:lnTo>
                      <a:pt x="2729" y="505"/>
                    </a:lnTo>
                    <a:lnTo>
                      <a:pt x="2736" y="553"/>
                    </a:lnTo>
                    <a:lnTo>
                      <a:pt x="2731" y="599"/>
                    </a:lnTo>
                    <a:lnTo>
                      <a:pt x="2712" y="642"/>
                    </a:lnTo>
                    <a:lnTo>
                      <a:pt x="2682" y="682"/>
                    </a:lnTo>
                    <a:lnTo>
                      <a:pt x="2641" y="723"/>
                    </a:lnTo>
                    <a:lnTo>
                      <a:pt x="2591" y="760"/>
                    </a:lnTo>
                    <a:lnTo>
                      <a:pt x="2499" y="816"/>
                    </a:lnTo>
                    <a:lnTo>
                      <a:pt x="2347" y="885"/>
                    </a:lnTo>
                    <a:lnTo>
                      <a:pt x="2075" y="985"/>
                    </a:lnTo>
                    <a:lnTo>
                      <a:pt x="1661" y="1117"/>
                    </a:lnTo>
                    <a:lnTo>
                      <a:pt x="1339" y="1224"/>
                    </a:lnTo>
                    <a:lnTo>
                      <a:pt x="1135" y="1300"/>
                    </a:lnTo>
                    <a:lnTo>
                      <a:pt x="943" y="1382"/>
                    </a:lnTo>
                    <a:lnTo>
                      <a:pt x="773" y="1473"/>
                    </a:lnTo>
                    <a:lnTo>
                      <a:pt x="664" y="1548"/>
                    </a:lnTo>
                    <a:lnTo>
                      <a:pt x="601" y="1600"/>
                    </a:lnTo>
                    <a:lnTo>
                      <a:pt x="546" y="1654"/>
                    </a:lnTo>
                    <a:lnTo>
                      <a:pt x="501" y="1713"/>
                    </a:lnTo>
                    <a:lnTo>
                      <a:pt x="482" y="1744"/>
                    </a:lnTo>
                    <a:lnTo>
                      <a:pt x="464" y="1781"/>
                    </a:lnTo>
                    <a:lnTo>
                      <a:pt x="444" y="1853"/>
                    </a:lnTo>
                    <a:lnTo>
                      <a:pt x="445" y="1922"/>
                    </a:lnTo>
                    <a:lnTo>
                      <a:pt x="467" y="1989"/>
                    </a:lnTo>
                    <a:lnTo>
                      <a:pt x="508" y="2052"/>
                    </a:lnTo>
                    <a:lnTo>
                      <a:pt x="567" y="2112"/>
                    </a:lnTo>
                    <a:lnTo>
                      <a:pt x="645" y="2171"/>
                    </a:lnTo>
                    <a:lnTo>
                      <a:pt x="737" y="2228"/>
                    </a:lnTo>
                    <a:lnTo>
                      <a:pt x="903" y="2310"/>
                    </a:lnTo>
                    <a:lnTo>
                      <a:pt x="1172" y="2413"/>
                    </a:lnTo>
                    <a:lnTo>
                      <a:pt x="1485" y="2513"/>
                    </a:lnTo>
                    <a:lnTo>
                      <a:pt x="1835" y="2611"/>
                    </a:lnTo>
                    <a:lnTo>
                      <a:pt x="2404" y="2757"/>
                    </a:lnTo>
                    <a:lnTo>
                      <a:pt x="3008" y="2910"/>
                    </a:lnTo>
                    <a:lnTo>
                      <a:pt x="3412" y="3017"/>
                    </a:lnTo>
                    <a:lnTo>
                      <a:pt x="3808" y="3132"/>
                    </a:lnTo>
                    <a:lnTo>
                      <a:pt x="4188" y="3256"/>
                    </a:lnTo>
                    <a:lnTo>
                      <a:pt x="4541" y="3391"/>
                    </a:lnTo>
                    <a:lnTo>
                      <a:pt x="4783" y="3500"/>
                    </a:lnTo>
                    <a:lnTo>
                      <a:pt x="4931" y="3578"/>
                    </a:lnTo>
                    <a:lnTo>
                      <a:pt x="5002" y="3619"/>
                    </a:lnTo>
                    <a:lnTo>
                      <a:pt x="5051" y="3649"/>
                    </a:lnTo>
                    <a:lnTo>
                      <a:pt x="5141" y="3712"/>
                    </a:lnTo>
                    <a:lnTo>
                      <a:pt x="5221" y="3778"/>
                    </a:lnTo>
                    <a:lnTo>
                      <a:pt x="5288" y="3847"/>
                    </a:lnTo>
                    <a:lnTo>
                      <a:pt x="5346" y="3918"/>
                    </a:lnTo>
                    <a:lnTo>
                      <a:pt x="5392" y="3991"/>
                    </a:lnTo>
                    <a:lnTo>
                      <a:pt x="5428" y="4068"/>
                    </a:lnTo>
                    <a:lnTo>
                      <a:pt x="5454" y="4146"/>
                    </a:lnTo>
                    <a:lnTo>
                      <a:pt x="5470" y="4225"/>
                    </a:lnTo>
                    <a:lnTo>
                      <a:pt x="5475" y="4307"/>
                    </a:lnTo>
                    <a:lnTo>
                      <a:pt x="5473" y="4389"/>
                    </a:lnTo>
                    <a:lnTo>
                      <a:pt x="5461" y="4474"/>
                    </a:lnTo>
                    <a:lnTo>
                      <a:pt x="5441" y="4559"/>
                    </a:lnTo>
                    <a:lnTo>
                      <a:pt x="5412" y="4645"/>
                    </a:lnTo>
                    <a:lnTo>
                      <a:pt x="5355" y="4776"/>
                    </a:lnTo>
                    <a:lnTo>
                      <a:pt x="5249" y="4952"/>
                    </a:lnTo>
                    <a:lnTo>
                      <a:pt x="5115" y="5129"/>
                    </a:lnTo>
                    <a:lnTo>
                      <a:pt x="4954" y="5306"/>
                    </a:lnTo>
                    <a:lnTo>
                      <a:pt x="4768" y="5482"/>
                    </a:lnTo>
                    <a:lnTo>
                      <a:pt x="4561" y="5653"/>
                    </a:lnTo>
                    <a:lnTo>
                      <a:pt x="4333" y="5820"/>
                    </a:lnTo>
                    <a:lnTo>
                      <a:pt x="4087" y="5981"/>
                    </a:lnTo>
                    <a:lnTo>
                      <a:pt x="3825" y="6137"/>
                    </a:lnTo>
                    <a:lnTo>
                      <a:pt x="3688" y="6210"/>
                    </a:lnTo>
                    <a:lnTo>
                      <a:pt x="3688" y="621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/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" name="Freeform 8"/>
              <p:cNvSpPr>
                <a:spLocks/>
              </p:cNvSpPr>
              <p:nvPr/>
            </p:nvSpPr>
            <p:spPr bwMode="auto">
              <a:xfrm>
                <a:off x="3756025" y="2026258"/>
                <a:ext cx="3510140" cy="3306156"/>
              </a:xfrm>
              <a:custGeom>
                <a:avLst/>
                <a:gdLst>
                  <a:gd name="T0" fmla="*/ 5635 w 6632"/>
                  <a:gd name="T1" fmla="*/ 6165 h 6250"/>
                  <a:gd name="T2" fmla="*/ 6122 w 6632"/>
                  <a:gd name="T3" fmla="*/ 5649 h 6250"/>
                  <a:gd name="T4" fmla="*/ 6430 w 6632"/>
                  <a:gd name="T5" fmla="*/ 5132 h 6250"/>
                  <a:gd name="T6" fmla="*/ 6525 w 6632"/>
                  <a:gd name="T7" fmla="*/ 4671 h 6250"/>
                  <a:gd name="T8" fmla="*/ 6494 w 6632"/>
                  <a:gd name="T9" fmla="*/ 4430 h 6250"/>
                  <a:gd name="T10" fmla="*/ 6396 w 6632"/>
                  <a:gd name="T11" fmla="*/ 4200 h 6250"/>
                  <a:gd name="T12" fmla="*/ 6229 w 6632"/>
                  <a:gd name="T13" fmla="*/ 3981 h 6250"/>
                  <a:gd name="T14" fmla="*/ 5941 w 6632"/>
                  <a:gd name="T15" fmla="*/ 3745 h 6250"/>
                  <a:gd name="T16" fmla="*/ 5612 w 6632"/>
                  <a:gd name="T17" fmla="*/ 3562 h 6250"/>
                  <a:gd name="T18" fmla="*/ 4577 w 6632"/>
                  <a:gd name="T19" fmla="*/ 3175 h 6250"/>
                  <a:gd name="T20" fmla="*/ 3039 w 6632"/>
                  <a:gd name="T21" fmla="*/ 2766 h 6250"/>
                  <a:gd name="T22" fmla="*/ 1658 w 6632"/>
                  <a:gd name="T23" fmla="*/ 2396 h 6250"/>
                  <a:gd name="T24" fmla="*/ 1051 w 6632"/>
                  <a:gd name="T25" fmla="*/ 2148 h 6250"/>
                  <a:gd name="T26" fmla="*/ 835 w 6632"/>
                  <a:gd name="T27" fmla="*/ 1971 h 6250"/>
                  <a:gd name="T28" fmla="*/ 811 w 6632"/>
                  <a:gd name="T29" fmla="*/ 1775 h 6250"/>
                  <a:gd name="T30" fmla="*/ 887 w 6632"/>
                  <a:gd name="T31" fmla="*/ 1660 h 6250"/>
                  <a:gd name="T32" fmla="*/ 1259 w 6632"/>
                  <a:gd name="T33" fmla="*/ 1402 h 6250"/>
                  <a:gd name="T34" fmla="*/ 1921 w 6632"/>
                  <a:gd name="T35" fmla="*/ 1139 h 6250"/>
                  <a:gd name="T36" fmla="*/ 2680 w 6632"/>
                  <a:gd name="T37" fmla="*/ 825 h 6250"/>
                  <a:gd name="T38" fmla="*/ 2836 w 6632"/>
                  <a:gd name="T39" fmla="*/ 686 h 6250"/>
                  <a:gd name="T40" fmla="*/ 2867 w 6632"/>
                  <a:gd name="T41" fmla="*/ 555 h 6250"/>
                  <a:gd name="T42" fmla="*/ 2807 w 6632"/>
                  <a:gd name="T43" fmla="*/ 432 h 6250"/>
                  <a:gd name="T44" fmla="*/ 2585 w 6632"/>
                  <a:gd name="T45" fmla="*/ 280 h 6250"/>
                  <a:gd name="T46" fmla="*/ 2139 w 6632"/>
                  <a:gd name="T47" fmla="*/ 151 h 6250"/>
                  <a:gd name="T48" fmla="*/ 1030 w 6632"/>
                  <a:gd name="T49" fmla="*/ 28 h 6250"/>
                  <a:gd name="T50" fmla="*/ 0 w 6632"/>
                  <a:gd name="T51" fmla="*/ 4 h 6250"/>
                  <a:gd name="T52" fmla="*/ 601 w 6632"/>
                  <a:gd name="T53" fmla="*/ 7 h 6250"/>
                  <a:gd name="T54" fmla="*/ 1868 w 6632"/>
                  <a:gd name="T55" fmla="*/ 99 h 6250"/>
                  <a:gd name="T56" fmla="*/ 2466 w 6632"/>
                  <a:gd name="T57" fmla="*/ 227 h 6250"/>
                  <a:gd name="T58" fmla="*/ 2790 w 6632"/>
                  <a:gd name="T59" fmla="*/ 394 h 6250"/>
                  <a:gd name="T60" fmla="*/ 2870 w 6632"/>
                  <a:gd name="T61" fmla="*/ 504 h 6250"/>
                  <a:gd name="T62" fmla="*/ 2876 w 6632"/>
                  <a:gd name="T63" fmla="*/ 640 h 6250"/>
                  <a:gd name="T64" fmla="*/ 2781 w 6632"/>
                  <a:gd name="T65" fmla="*/ 763 h 6250"/>
                  <a:gd name="T66" fmla="*/ 2330 w 6632"/>
                  <a:gd name="T67" fmla="*/ 997 h 6250"/>
                  <a:gd name="T68" fmla="*/ 1473 w 6632"/>
                  <a:gd name="T69" fmla="*/ 1319 h 6250"/>
                  <a:gd name="T70" fmla="*/ 1008 w 6632"/>
                  <a:gd name="T71" fmla="*/ 1579 h 6250"/>
                  <a:gd name="T72" fmla="*/ 871 w 6632"/>
                  <a:gd name="T73" fmla="*/ 1736 h 6250"/>
                  <a:gd name="T74" fmla="*/ 848 w 6632"/>
                  <a:gd name="T75" fmla="*/ 1900 h 6250"/>
                  <a:gd name="T76" fmla="*/ 1007 w 6632"/>
                  <a:gd name="T77" fmla="*/ 2082 h 6250"/>
                  <a:gd name="T78" fmla="*/ 1401 w 6632"/>
                  <a:gd name="T79" fmla="*/ 2279 h 6250"/>
                  <a:gd name="T80" fmla="*/ 2461 w 6632"/>
                  <a:gd name="T81" fmla="*/ 2597 h 6250"/>
                  <a:gd name="T82" fmla="*/ 4212 w 6632"/>
                  <a:gd name="T83" fmla="*/ 3042 h 6250"/>
                  <a:gd name="T84" fmla="*/ 5429 w 6632"/>
                  <a:gd name="T85" fmla="*/ 3441 h 6250"/>
                  <a:gd name="T86" fmla="*/ 5909 w 6632"/>
                  <a:gd name="T87" fmla="*/ 3676 h 6250"/>
                  <a:gd name="T88" fmla="*/ 6305 w 6632"/>
                  <a:gd name="T89" fmla="*/ 3975 h 6250"/>
                  <a:gd name="T90" fmla="*/ 6479 w 6632"/>
                  <a:gd name="T91" fmla="*/ 4194 h 6250"/>
                  <a:gd name="T92" fmla="*/ 6587 w 6632"/>
                  <a:gd name="T93" fmla="*/ 4423 h 6250"/>
                  <a:gd name="T94" fmla="*/ 6632 w 6632"/>
                  <a:gd name="T95" fmla="*/ 4786 h 6250"/>
                  <a:gd name="T96" fmla="*/ 6491 w 6632"/>
                  <a:gd name="T97" fmla="*/ 5294 h 6250"/>
                  <a:gd name="T98" fmla="*/ 6151 w 6632"/>
                  <a:gd name="T99" fmla="*/ 5816 h 6250"/>
                  <a:gd name="T100" fmla="*/ 5739 w 6632"/>
                  <a:gd name="T101" fmla="*/ 6250 h 6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632" h="6250">
                    <a:moveTo>
                      <a:pt x="5739" y="6250"/>
                    </a:moveTo>
                    <a:lnTo>
                      <a:pt x="5539" y="6250"/>
                    </a:lnTo>
                    <a:lnTo>
                      <a:pt x="5635" y="6165"/>
                    </a:lnTo>
                    <a:lnTo>
                      <a:pt x="5815" y="5994"/>
                    </a:lnTo>
                    <a:lnTo>
                      <a:pt x="5978" y="5821"/>
                    </a:lnTo>
                    <a:lnTo>
                      <a:pt x="6122" y="5649"/>
                    </a:lnTo>
                    <a:lnTo>
                      <a:pt x="6246" y="5476"/>
                    </a:lnTo>
                    <a:lnTo>
                      <a:pt x="6350" y="5303"/>
                    </a:lnTo>
                    <a:lnTo>
                      <a:pt x="6430" y="5132"/>
                    </a:lnTo>
                    <a:lnTo>
                      <a:pt x="6486" y="4962"/>
                    </a:lnTo>
                    <a:lnTo>
                      <a:pt x="6520" y="4795"/>
                    </a:lnTo>
                    <a:lnTo>
                      <a:pt x="6525" y="4671"/>
                    </a:lnTo>
                    <a:lnTo>
                      <a:pt x="6521" y="4590"/>
                    </a:lnTo>
                    <a:lnTo>
                      <a:pt x="6511" y="4510"/>
                    </a:lnTo>
                    <a:lnTo>
                      <a:pt x="6494" y="4430"/>
                    </a:lnTo>
                    <a:lnTo>
                      <a:pt x="6468" y="4353"/>
                    </a:lnTo>
                    <a:lnTo>
                      <a:pt x="6436" y="4275"/>
                    </a:lnTo>
                    <a:lnTo>
                      <a:pt x="6396" y="4200"/>
                    </a:lnTo>
                    <a:lnTo>
                      <a:pt x="6348" y="4125"/>
                    </a:lnTo>
                    <a:lnTo>
                      <a:pt x="6292" y="4053"/>
                    </a:lnTo>
                    <a:lnTo>
                      <a:pt x="6229" y="3981"/>
                    </a:lnTo>
                    <a:lnTo>
                      <a:pt x="6157" y="3912"/>
                    </a:lnTo>
                    <a:lnTo>
                      <a:pt x="6076" y="3844"/>
                    </a:lnTo>
                    <a:lnTo>
                      <a:pt x="5941" y="3745"/>
                    </a:lnTo>
                    <a:lnTo>
                      <a:pt x="5837" y="3682"/>
                    </a:lnTo>
                    <a:lnTo>
                      <a:pt x="5766" y="3641"/>
                    </a:lnTo>
                    <a:lnTo>
                      <a:pt x="5612" y="3562"/>
                    </a:lnTo>
                    <a:lnTo>
                      <a:pt x="5360" y="3448"/>
                    </a:lnTo>
                    <a:lnTo>
                      <a:pt x="4984" y="3306"/>
                    </a:lnTo>
                    <a:lnTo>
                      <a:pt x="4577" y="3175"/>
                    </a:lnTo>
                    <a:lnTo>
                      <a:pt x="4148" y="3051"/>
                    </a:lnTo>
                    <a:lnTo>
                      <a:pt x="3706" y="2933"/>
                    </a:lnTo>
                    <a:lnTo>
                      <a:pt x="3039" y="2766"/>
                    </a:lnTo>
                    <a:lnTo>
                      <a:pt x="2405" y="2606"/>
                    </a:lnTo>
                    <a:lnTo>
                      <a:pt x="2012" y="2501"/>
                    </a:lnTo>
                    <a:lnTo>
                      <a:pt x="1658" y="2396"/>
                    </a:lnTo>
                    <a:lnTo>
                      <a:pt x="1351" y="2288"/>
                    </a:lnTo>
                    <a:lnTo>
                      <a:pt x="1161" y="2206"/>
                    </a:lnTo>
                    <a:lnTo>
                      <a:pt x="1051" y="2148"/>
                    </a:lnTo>
                    <a:lnTo>
                      <a:pt x="961" y="2090"/>
                    </a:lnTo>
                    <a:lnTo>
                      <a:pt x="889" y="2031"/>
                    </a:lnTo>
                    <a:lnTo>
                      <a:pt x="835" y="1971"/>
                    </a:lnTo>
                    <a:lnTo>
                      <a:pt x="804" y="1908"/>
                    </a:lnTo>
                    <a:lnTo>
                      <a:pt x="795" y="1843"/>
                    </a:lnTo>
                    <a:lnTo>
                      <a:pt x="811" y="1775"/>
                    </a:lnTo>
                    <a:lnTo>
                      <a:pt x="828" y="1741"/>
                    </a:lnTo>
                    <a:lnTo>
                      <a:pt x="845" y="1713"/>
                    </a:lnTo>
                    <a:lnTo>
                      <a:pt x="887" y="1660"/>
                    </a:lnTo>
                    <a:lnTo>
                      <a:pt x="966" y="1584"/>
                    </a:lnTo>
                    <a:lnTo>
                      <a:pt x="1099" y="1489"/>
                    </a:lnTo>
                    <a:lnTo>
                      <a:pt x="1259" y="1402"/>
                    </a:lnTo>
                    <a:lnTo>
                      <a:pt x="1436" y="1321"/>
                    </a:lnTo>
                    <a:lnTo>
                      <a:pt x="1626" y="1245"/>
                    </a:lnTo>
                    <a:lnTo>
                      <a:pt x="1921" y="1139"/>
                    </a:lnTo>
                    <a:lnTo>
                      <a:pt x="2301" y="1002"/>
                    </a:lnTo>
                    <a:lnTo>
                      <a:pt x="2546" y="897"/>
                    </a:lnTo>
                    <a:lnTo>
                      <a:pt x="2680" y="825"/>
                    </a:lnTo>
                    <a:lnTo>
                      <a:pt x="2761" y="767"/>
                    </a:lnTo>
                    <a:lnTo>
                      <a:pt x="2803" y="728"/>
                    </a:lnTo>
                    <a:lnTo>
                      <a:pt x="2836" y="686"/>
                    </a:lnTo>
                    <a:lnTo>
                      <a:pt x="2857" y="645"/>
                    </a:lnTo>
                    <a:lnTo>
                      <a:pt x="2869" y="602"/>
                    </a:lnTo>
                    <a:lnTo>
                      <a:pt x="2867" y="555"/>
                    </a:lnTo>
                    <a:lnTo>
                      <a:pt x="2854" y="508"/>
                    </a:lnTo>
                    <a:lnTo>
                      <a:pt x="2826" y="458"/>
                    </a:lnTo>
                    <a:lnTo>
                      <a:pt x="2807" y="432"/>
                    </a:lnTo>
                    <a:lnTo>
                      <a:pt x="2777" y="398"/>
                    </a:lnTo>
                    <a:lnTo>
                      <a:pt x="2693" y="337"/>
                    </a:lnTo>
                    <a:lnTo>
                      <a:pt x="2585" y="280"/>
                    </a:lnTo>
                    <a:lnTo>
                      <a:pt x="2455" y="231"/>
                    </a:lnTo>
                    <a:lnTo>
                      <a:pt x="2304" y="188"/>
                    </a:lnTo>
                    <a:lnTo>
                      <a:pt x="2139" y="151"/>
                    </a:lnTo>
                    <a:lnTo>
                      <a:pt x="1862" y="105"/>
                    </a:lnTo>
                    <a:lnTo>
                      <a:pt x="1457" y="59"/>
                    </a:lnTo>
                    <a:lnTo>
                      <a:pt x="1030" y="28"/>
                    </a:lnTo>
                    <a:lnTo>
                      <a:pt x="601" y="11"/>
                    </a:lnTo>
                    <a:lnTo>
                      <a:pt x="190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189" y="0"/>
                    </a:lnTo>
                    <a:lnTo>
                      <a:pt x="601" y="7"/>
                    </a:lnTo>
                    <a:lnTo>
                      <a:pt x="1030" y="23"/>
                    </a:lnTo>
                    <a:lnTo>
                      <a:pt x="1460" y="53"/>
                    </a:lnTo>
                    <a:lnTo>
                      <a:pt x="1868" y="99"/>
                    </a:lnTo>
                    <a:lnTo>
                      <a:pt x="2146" y="146"/>
                    </a:lnTo>
                    <a:lnTo>
                      <a:pt x="2314" y="184"/>
                    </a:lnTo>
                    <a:lnTo>
                      <a:pt x="2466" y="227"/>
                    </a:lnTo>
                    <a:lnTo>
                      <a:pt x="2597" y="276"/>
                    </a:lnTo>
                    <a:lnTo>
                      <a:pt x="2706" y="331"/>
                    </a:lnTo>
                    <a:lnTo>
                      <a:pt x="2790" y="394"/>
                    </a:lnTo>
                    <a:lnTo>
                      <a:pt x="2821" y="427"/>
                    </a:lnTo>
                    <a:lnTo>
                      <a:pt x="2841" y="453"/>
                    </a:lnTo>
                    <a:lnTo>
                      <a:pt x="2870" y="504"/>
                    </a:lnTo>
                    <a:lnTo>
                      <a:pt x="2885" y="551"/>
                    </a:lnTo>
                    <a:lnTo>
                      <a:pt x="2886" y="596"/>
                    </a:lnTo>
                    <a:lnTo>
                      <a:pt x="2876" y="640"/>
                    </a:lnTo>
                    <a:lnTo>
                      <a:pt x="2854" y="682"/>
                    </a:lnTo>
                    <a:lnTo>
                      <a:pt x="2823" y="724"/>
                    </a:lnTo>
                    <a:lnTo>
                      <a:pt x="2781" y="763"/>
                    </a:lnTo>
                    <a:lnTo>
                      <a:pt x="2703" y="820"/>
                    </a:lnTo>
                    <a:lnTo>
                      <a:pt x="2571" y="894"/>
                    </a:lnTo>
                    <a:lnTo>
                      <a:pt x="2330" y="997"/>
                    </a:lnTo>
                    <a:lnTo>
                      <a:pt x="1954" y="1136"/>
                    </a:lnTo>
                    <a:lnTo>
                      <a:pt x="1662" y="1244"/>
                    </a:lnTo>
                    <a:lnTo>
                      <a:pt x="1473" y="1319"/>
                    </a:lnTo>
                    <a:lnTo>
                      <a:pt x="1298" y="1399"/>
                    </a:lnTo>
                    <a:lnTo>
                      <a:pt x="1141" y="1486"/>
                    </a:lnTo>
                    <a:lnTo>
                      <a:pt x="1008" y="1579"/>
                    </a:lnTo>
                    <a:lnTo>
                      <a:pt x="930" y="1656"/>
                    </a:lnTo>
                    <a:lnTo>
                      <a:pt x="889" y="1709"/>
                    </a:lnTo>
                    <a:lnTo>
                      <a:pt x="871" y="1736"/>
                    </a:lnTo>
                    <a:lnTo>
                      <a:pt x="854" y="1769"/>
                    </a:lnTo>
                    <a:lnTo>
                      <a:pt x="840" y="1837"/>
                    </a:lnTo>
                    <a:lnTo>
                      <a:pt x="848" y="1900"/>
                    </a:lnTo>
                    <a:lnTo>
                      <a:pt x="880" y="1962"/>
                    </a:lnTo>
                    <a:lnTo>
                      <a:pt x="933" y="2023"/>
                    </a:lnTo>
                    <a:lnTo>
                      <a:pt x="1007" y="2082"/>
                    </a:lnTo>
                    <a:lnTo>
                      <a:pt x="1099" y="2139"/>
                    </a:lnTo>
                    <a:lnTo>
                      <a:pt x="1208" y="2196"/>
                    </a:lnTo>
                    <a:lnTo>
                      <a:pt x="1401" y="2279"/>
                    </a:lnTo>
                    <a:lnTo>
                      <a:pt x="1709" y="2386"/>
                    </a:lnTo>
                    <a:lnTo>
                      <a:pt x="2067" y="2491"/>
                    </a:lnTo>
                    <a:lnTo>
                      <a:pt x="2461" y="2597"/>
                    </a:lnTo>
                    <a:lnTo>
                      <a:pt x="3099" y="2757"/>
                    </a:lnTo>
                    <a:lnTo>
                      <a:pt x="3767" y="2924"/>
                    </a:lnTo>
                    <a:lnTo>
                      <a:pt x="4212" y="3042"/>
                    </a:lnTo>
                    <a:lnTo>
                      <a:pt x="4645" y="3166"/>
                    </a:lnTo>
                    <a:lnTo>
                      <a:pt x="5054" y="3299"/>
                    </a:lnTo>
                    <a:lnTo>
                      <a:pt x="5429" y="3441"/>
                    </a:lnTo>
                    <a:lnTo>
                      <a:pt x="5683" y="3555"/>
                    </a:lnTo>
                    <a:lnTo>
                      <a:pt x="5837" y="3635"/>
                    </a:lnTo>
                    <a:lnTo>
                      <a:pt x="5909" y="3676"/>
                    </a:lnTo>
                    <a:lnTo>
                      <a:pt x="6013" y="3739"/>
                    </a:lnTo>
                    <a:lnTo>
                      <a:pt x="6193" y="3872"/>
                    </a:lnTo>
                    <a:lnTo>
                      <a:pt x="6305" y="3975"/>
                    </a:lnTo>
                    <a:lnTo>
                      <a:pt x="6371" y="4047"/>
                    </a:lnTo>
                    <a:lnTo>
                      <a:pt x="6429" y="4119"/>
                    </a:lnTo>
                    <a:lnTo>
                      <a:pt x="6479" y="4194"/>
                    </a:lnTo>
                    <a:lnTo>
                      <a:pt x="6522" y="4269"/>
                    </a:lnTo>
                    <a:lnTo>
                      <a:pt x="6558" y="4345"/>
                    </a:lnTo>
                    <a:lnTo>
                      <a:pt x="6587" y="4423"/>
                    </a:lnTo>
                    <a:lnTo>
                      <a:pt x="6609" y="4502"/>
                    </a:lnTo>
                    <a:lnTo>
                      <a:pt x="6629" y="4622"/>
                    </a:lnTo>
                    <a:lnTo>
                      <a:pt x="6632" y="4786"/>
                    </a:lnTo>
                    <a:lnTo>
                      <a:pt x="6609" y="4953"/>
                    </a:lnTo>
                    <a:lnTo>
                      <a:pt x="6561" y="5123"/>
                    </a:lnTo>
                    <a:lnTo>
                      <a:pt x="6491" y="5294"/>
                    </a:lnTo>
                    <a:lnTo>
                      <a:pt x="6399" y="5467"/>
                    </a:lnTo>
                    <a:lnTo>
                      <a:pt x="6285" y="5641"/>
                    </a:lnTo>
                    <a:lnTo>
                      <a:pt x="6151" y="5816"/>
                    </a:lnTo>
                    <a:lnTo>
                      <a:pt x="6000" y="5990"/>
                    </a:lnTo>
                    <a:lnTo>
                      <a:pt x="5830" y="6164"/>
                    </a:lnTo>
                    <a:lnTo>
                      <a:pt x="5739" y="6250"/>
                    </a:lnTo>
                    <a:lnTo>
                      <a:pt x="5739" y="625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/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7" name="Freeform 9"/>
              <p:cNvSpPr>
                <a:spLocks/>
              </p:cNvSpPr>
              <p:nvPr/>
            </p:nvSpPr>
            <p:spPr bwMode="auto">
              <a:xfrm>
                <a:off x="3756025" y="2003194"/>
                <a:ext cx="4195660" cy="3329220"/>
              </a:xfrm>
              <a:custGeom>
                <a:avLst/>
                <a:gdLst>
                  <a:gd name="T0" fmla="*/ 7817 w 7930"/>
                  <a:gd name="T1" fmla="*/ 5993 h 6292"/>
                  <a:gd name="T2" fmla="*/ 7928 w 7930"/>
                  <a:gd name="T3" fmla="*/ 5427 h 6292"/>
                  <a:gd name="T4" fmla="*/ 7873 w 7930"/>
                  <a:gd name="T5" fmla="*/ 4903 h 6292"/>
                  <a:gd name="T6" fmla="*/ 7644 w 7930"/>
                  <a:gd name="T7" fmla="*/ 4421 h 6292"/>
                  <a:gd name="T8" fmla="*/ 7232 w 7930"/>
                  <a:gd name="T9" fmla="*/ 3978 h 6292"/>
                  <a:gd name="T10" fmla="*/ 6744 w 7930"/>
                  <a:gd name="T11" fmla="*/ 3641 h 6292"/>
                  <a:gd name="T12" fmla="*/ 6338 w 7930"/>
                  <a:gd name="T13" fmla="*/ 3440 h 6292"/>
                  <a:gd name="T14" fmla="*/ 5416 w 7930"/>
                  <a:gd name="T15" fmla="*/ 3120 h 6292"/>
                  <a:gd name="T16" fmla="*/ 3750 w 7930"/>
                  <a:gd name="T17" fmla="*/ 2701 h 6292"/>
                  <a:gd name="T18" fmla="*/ 1885 w 7930"/>
                  <a:gd name="T19" fmla="*/ 2232 h 6292"/>
                  <a:gd name="T20" fmla="*/ 1440 w 7930"/>
                  <a:gd name="T21" fmla="*/ 2046 h 6292"/>
                  <a:gd name="T22" fmla="*/ 1251 w 7930"/>
                  <a:gd name="T23" fmla="*/ 1879 h 6292"/>
                  <a:gd name="T24" fmla="*/ 1260 w 7930"/>
                  <a:gd name="T25" fmla="*/ 1731 h 6292"/>
                  <a:gd name="T26" fmla="*/ 1385 w 7930"/>
                  <a:gd name="T27" fmla="*/ 1588 h 6292"/>
                  <a:gd name="T28" fmla="*/ 1895 w 7930"/>
                  <a:gd name="T29" fmla="*/ 1302 h 6292"/>
                  <a:gd name="T30" fmla="*/ 2659 w 7930"/>
                  <a:gd name="T31" fmla="*/ 976 h 6292"/>
                  <a:gd name="T32" fmla="*/ 2972 w 7930"/>
                  <a:gd name="T33" fmla="*/ 767 h 6292"/>
                  <a:gd name="T34" fmla="*/ 3040 w 7930"/>
                  <a:gd name="T35" fmla="*/ 641 h 6292"/>
                  <a:gd name="T36" fmla="*/ 3010 w 7930"/>
                  <a:gd name="T37" fmla="*/ 502 h 6292"/>
                  <a:gd name="T38" fmla="*/ 2915 w 7930"/>
                  <a:gd name="T39" fmla="*/ 393 h 6292"/>
                  <a:gd name="T40" fmla="*/ 2553 w 7930"/>
                  <a:gd name="T41" fmla="*/ 223 h 6292"/>
                  <a:gd name="T42" fmla="*/ 1914 w 7930"/>
                  <a:gd name="T43" fmla="*/ 95 h 6292"/>
                  <a:gd name="T44" fmla="*/ 598 w 7930"/>
                  <a:gd name="T45" fmla="*/ 6 h 6292"/>
                  <a:gd name="T46" fmla="*/ 0 w 7930"/>
                  <a:gd name="T47" fmla="*/ 6 h 6292"/>
                  <a:gd name="T48" fmla="*/ 1037 w 7930"/>
                  <a:gd name="T49" fmla="*/ 26 h 6292"/>
                  <a:gd name="T50" fmla="*/ 2202 w 7930"/>
                  <a:gd name="T51" fmla="*/ 147 h 6292"/>
                  <a:gd name="T52" fmla="*/ 2686 w 7930"/>
                  <a:gd name="T53" fmla="*/ 278 h 6292"/>
                  <a:gd name="T54" fmla="*/ 2938 w 7930"/>
                  <a:gd name="T55" fmla="*/ 432 h 6292"/>
                  <a:gd name="T56" fmla="*/ 3016 w 7930"/>
                  <a:gd name="T57" fmla="*/ 556 h 6292"/>
                  <a:gd name="T58" fmla="*/ 3008 w 7930"/>
                  <a:gd name="T59" fmla="*/ 688 h 6292"/>
                  <a:gd name="T60" fmla="*/ 2886 w 7930"/>
                  <a:gd name="T61" fmla="*/ 831 h 6292"/>
                  <a:gd name="T62" fmla="*/ 2474 w 7930"/>
                  <a:gd name="T63" fmla="*/ 1051 h 6292"/>
                  <a:gd name="T64" fmla="*/ 1612 w 7930"/>
                  <a:gd name="T65" fmla="*/ 1421 h 6292"/>
                  <a:gd name="T66" fmla="*/ 1270 w 7930"/>
                  <a:gd name="T67" fmla="*/ 1662 h 6292"/>
                  <a:gd name="T68" fmla="*/ 1201 w 7930"/>
                  <a:gd name="T69" fmla="*/ 1767 h 6292"/>
                  <a:gd name="T70" fmla="*/ 1247 w 7930"/>
                  <a:gd name="T71" fmla="*/ 1944 h 6292"/>
                  <a:gd name="T72" fmla="*/ 1498 w 7930"/>
                  <a:gd name="T73" fmla="*/ 2108 h 6292"/>
                  <a:gd name="T74" fmla="*/ 2176 w 7930"/>
                  <a:gd name="T75" fmla="*/ 2344 h 6292"/>
                  <a:gd name="T76" fmla="*/ 4413 w 7930"/>
                  <a:gd name="T77" fmla="*/ 2881 h 6292"/>
                  <a:gd name="T78" fmla="*/ 5782 w 7930"/>
                  <a:gd name="T79" fmla="*/ 3263 h 6292"/>
                  <a:gd name="T80" fmla="*/ 6442 w 7930"/>
                  <a:gd name="T81" fmla="*/ 3525 h 6292"/>
                  <a:gd name="T82" fmla="*/ 6782 w 7930"/>
                  <a:gd name="T83" fmla="*/ 3712 h 6292"/>
                  <a:gd name="T84" fmla="*/ 7307 w 7930"/>
                  <a:gd name="T85" fmla="*/ 4128 h 6292"/>
                  <a:gd name="T86" fmla="*/ 7636 w 7930"/>
                  <a:gd name="T87" fmla="*/ 4585 h 6292"/>
                  <a:gd name="T88" fmla="*/ 7777 w 7930"/>
                  <a:gd name="T89" fmla="*/ 5083 h 6292"/>
                  <a:gd name="T90" fmla="*/ 7742 w 7930"/>
                  <a:gd name="T91" fmla="*/ 5619 h 6292"/>
                  <a:gd name="T92" fmla="*/ 7542 w 7930"/>
                  <a:gd name="T93" fmla="*/ 6193 h 6292"/>
                  <a:gd name="T94" fmla="*/ 7699 w 7930"/>
                  <a:gd name="T95" fmla="*/ 6292 h 6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930" h="6292">
                    <a:moveTo>
                      <a:pt x="7699" y="6292"/>
                    </a:moveTo>
                    <a:lnTo>
                      <a:pt x="7744" y="6190"/>
                    </a:lnTo>
                    <a:lnTo>
                      <a:pt x="7817" y="5993"/>
                    </a:lnTo>
                    <a:lnTo>
                      <a:pt x="7872" y="5799"/>
                    </a:lnTo>
                    <a:lnTo>
                      <a:pt x="7909" y="5610"/>
                    </a:lnTo>
                    <a:lnTo>
                      <a:pt x="7928" y="5427"/>
                    </a:lnTo>
                    <a:lnTo>
                      <a:pt x="7930" y="5247"/>
                    </a:lnTo>
                    <a:lnTo>
                      <a:pt x="7911" y="5073"/>
                    </a:lnTo>
                    <a:lnTo>
                      <a:pt x="7873" y="4903"/>
                    </a:lnTo>
                    <a:lnTo>
                      <a:pt x="7817" y="4737"/>
                    </a:lnTo>
                    <a:lnTo>
                      <a:pt x="7741" y="4576"/>
                    </a:lnTo>
                    <a:lnTo>
                      <a:pt x="7644" y="4421"/>
                    </a:lnTo>
                    <a:lnTo>
                      <a:pt x="7528" y="4269"/>
                    </a:lnTo>
                    <a:lnTo>
                      <a:pt x="7391" y="4121"/>
                    </a:lnTo>
                    <a:lnTo>
                      <a:pt x="7232" y="3978"/>
                    </a:lnTo>
                    <a:lnTo>
                      <a:pt x="7054" y="3840"/>
                    </a:lnTo>
                    <a:lnTo>
                      <a:pt x="6854" y="3706"/>
                    </a:lnTo>
                    <a:lnTo>
                      <a:pt x="6744" y="3641"/>
                    </a:lnTo>
                    <a:lnTo>
                      <a:pt x="6672" y="3598"/>
                    </a:lnTo>
                    <a:lnTo>
                      <a:pt x="6512" y="3518"/>
                    </a:lnTo>
                    <a:lnTo>
                      <a:pt x="6338" y="3440"/>
                    </a:lnTo>
                    <a:lnTo>
                      <a:pt x="6151" y="3365"/>
                    </a:lnTo>
                    <a:lnTo>
                      <a:pt x="5851" y="3256"/>
                    </a:lnTo>
                    <a:lnTo>
                      <a:pt x="5416" y="3120"/>
                    </a:lnTo>
                    <a:lnTo>
                      <a:pt x="4954" y="2992"/>
                    </a:lnTo>
                    <a:lnTo>
                      <a:pt x="4476" y="2873"/>
                    </a:lnTo>
                    <a:lnTo>
                      <a:pt x="3750" y="2701"/>
                    </a:lnTo>
                    <a:lnTo>
                      <a:pt x="2830" y="2490"/>
                    </a:lnTo>
                    <a:lnTo>
                      <a:pt x="2228" y="2334"/>
                    </a:lnTo>
                    <a:lnTo>
                      <a:pt x="1885" y="2232"/>
                    </a:lnTo>
                    <a:lnTo>
                      <a:pt x="1669" y="2153"/>
                    </a:lnTo>
                    <a:lnTo>
                      <a:pt x="1545" y="2099"/>
                    </a:lnTo>
                    <a:lnTo>
                      <a:pt x="1440" y="2046"/>
                    </a:lnTo>
                    <a:lnTo>
                      <a:pt x="1355" y="1991"/>
                    </a:lnTo>
                    <a:lnTo>
                      <a:pt x="1292" y="1935"/>
                    </a:lnTo>
                    <a:lnTo>
                      <a:pt x="1251" y="1879"/>
                    </a:lnTo>
                    <a:lnTo>
                      <a:pt x="1234" y="1820"/>
                    </a:lnTo>
                    <a:lnTo>
                      <a:pt x="1244" y="1761"/>
                    </a:lnTo>
                    <a:lnTo>
                      <a:pt x="1260" y="1731"/>
                    </a:lnTo>
                    <a:lnTo>
                      <a:pt x="1275" y="1705"/>
                    </a:lnTo>
                    <a:lnTo>
                      <a:pt x="1313" y="1657"/>
                    </a:lnTo>
                    <a:lnTo>
                      <a:pt x="1385" y="1588"/>
                    </a:lnTo>
                    <a:lnTo>
                      <a:pt x="1506" y="1500"/>
                    </a:lnTo>
                    <a:lnTo>
                      <a:pt x="1650" y="1418"/>
                    </a:lnTo>
                    <a:lnTo>
                      <a:pt x="1895" y="1302"/>
                    </a:lnTo>
                    <a:lnTo>
                      <a:pt x="2248" y="1156"/>
                    </a:lnTo>
                    <a:lnTo>
                      <a:pt x="2503" y="1048"/>
                    </a:lnTo>
                    <a:lnTo>
                      <a:pt x="2659" y="976"/>
                    </a:lnTo>
                    <a:lnTo>
                      <a:pt x="2795" y="903"/>
                    </a:lnTo>
                    <a:lnTo>
                      <a:pt x="2908" y="826"/>
                    </a:lnTo>
                    <a:lnTo>
                      <a:pt x="2972" y="767"/>
                    </a:lnTo>
                    <a:lnTo>
                      <a:pt x="3004" y="727"/>
                    </a:lnTo>
                    <a:lnTo>
                      <a:pt x="3027" y="684"/>
                    </a:lnTo>
                    <a:lnTo>
                      <a:pt x="3040" y="641"/>
                    </a:lnTo>
                    <a:lnTo>
                      <a:pt x="3042" y="596"/>
                    </a:lnTo>
                    <a:lnTo>
                      <a:pt x="3033" y="550"/>
                    </a:lnTo>
                    <a:lnTo>
                      <a:pt x="3010" y="502"/>
                    </a:lnTo>
                    <a:lnTo>
                      <a:pt x="2975" y="453"/>
                    </a:lnTo>
                    <a:lnTo>
                      <a:pt x="2952" y="428"/>
                    </a:lnTo>
                    <a:lnTo>
                      <a:pt x="2915" y="393"/>
                    </a:lnTo>
                    <a:lnTo>
                      <a:pt x="2820" y="330"/>
                    </a:lnTo>
                    <a:lnTo>
                      <a:pt x="2697" y="272"/>
                    </a:lnTo>
                    <a:lnTo>
                      <a:pt x="2553" y="223"/>
                    </a:lnTo>
                    <a:lnTo>
                      <a:pt x="2389" y="178"/>
                    </a:lnTo>
                    <a:lnTo>
                      <a:pt x="2209" y="141"/>
                    </a:lnTo>
                    <a:lnTo>
                      <a:pt x="1914" y="95"/>
                    </a:lnTo>
                    <a:lnTo>
                      <a:pt x="1483" y="49"/>
                    </a:lnTo>
                    <a:lnTo>
                      <a:pt x="1038" y="21"/>
                    </a:lnTo>
                    <a:lnTo>
                      <a:pt x="598" y="6"/>
                    </a:lnTo>
                    <a:lnTo>
                      <a:pt x="186" y="0"/>
                    </a:lnTo>
                    <a:lnTo>
                      <a:pt x="0" y="1"/>
                    </a:lnTo>
                    <a:lnTo>
                      <a:pt x="0" y="6"/>
                    </a:lnTo>
                    <a:lnTo>
                      <a:pt x="186" y="6"/>
                    </a:lnTo>
                    <a:lnTo>
                      <a:pt x="598" y="10"/>
                    </a:lnTo>
                    <a:lnTo>
                      <a:pt x="1037" y="26"/>
                    </a:lnTo>
                    <a:lnTo>
                      <a:pt x="1482" y="55"/>
                    </a:lnTo>
                    <a:lnTo>
                      <a:pt x="1908" y="99"/>
                    </a:lnTo>
                    <a:lnTo>
                      <a:pt x="2202" y="147"/>
                    </a:lnTo>
                    <a:lnTo>
                      <a:pt x="2382" y="184"/>
                    </a:lnTo>
                    <a:lnTo>
                      <a:pt x="2543" y="227"/>
                    </a:lnTo>
                    <a:lnTo>
                      <a:pt x="2686" y="278"/>
                    </a:lnTo>
                    <a:lnTo>
                      <a:pt x="2807" y="334"/>
                    </a:lnTo>
                    <a:lnTo>
                      <a:pt x="2902" y="397"/>
                    </a:lnTo>
                    <a:lnTo>
                      <a:pt x="2938" y="432"/>
                    </a:lnTo>
                    <a:lnTo>
                      <a:pt x="2961" y="458"/>
                    </a:lnTo>
                    <a:lnTo>
                      <a:pt x="2994" y="507"/>
                    </a:lnTo>
                    <a:lnTo>
                      <a:pt x="3016" y="556"/>
                    </a:lnTo>
                    <a:lnTo>
                      <a:pt x="3024" y="602"/>
                    </a:lnTo>
                    <a:lnTo>
                      <a:pt x="3021" y="645"/>
                    </a:lnTo>
                    <a:lnTo>
                      <a:pt x="3008" y="688"/>
                    </a:lnTo>
                    <a:lnTo>
                      <a:pt x="2984" y="731"/>
                    </a:lnTo>
                    <a:lnTo>
                      <a:pt x="2951" y="772"/>
                    </a:lnTo>
                    <a:lnTo>
                      <a:pt x="2886" y="831"/>
                    </a:lnTo>
                    <a:lnTo>
                      <a:pt x="2771" y="907"/>
                    </a:lnTo>
                    <a:lnTo>
                      <a:pt x="2631" y="980"/>
                    </a:lnTo>
                    <a:lnTo>
                      <a:pt x="2474" y="1051"/>
                    </a:lnTo>
                    <a:lnTo>
                      <a:pt x="2215" y="1159"/>
                    </a:lnTo>
                    <a:lnTo>
                      <a:pt x="1858" y="1304"/>
                    </a:lnTo>
                    <a:lnTo>
                      <a:pt x="1612" y="1421"/>
                    </a:lnTo>
                    <a:lnTo>
                      <a:pt x="1466" y="1503"/>
                    </a:lnTo>
                    <a:lnTo>
                      <a:pt x="1344" y="1591"/>
                    </a:lnTo>
                    <a:lnTo>
                      <a:pt x="1270" y="1662"/>
                    </a:lnTo>
                    <a:lnTo>
                      <a:pt x="1233" y="1711"/>
                    </a:lnTo>
                    <a:lnTo>
                      <a:pt x="1217" y="1735"/>
                    </a:lnTo>
                    <a:lnTo>
                      <a:pt x="1201" y="1767"/>
                    </a:lnTo>
                    <a:lnTo>
                      <a:pt x="1191" y="1827"/>
                    </a:lnTo>
                    <a:lnTo>
                      <a:pt x="1207" y="1886"/>
                    </a:lnTo>
                    <a:lnTo>
                      <a:pt x="1247" y="1944"/>
                    </a:lnTo>
                    <a:lnTo>
                      <a:pt x="1309" y="2000"/>
                    </a:lnTo>
                    <a:lnTo>
                      <a:pt x="1394" y="2055"/>
                    </a:lnTo>
                    <a:lnTo>
                      <a:pt x="1498" y="2108"/>
                    </a:lnTo>
                    <a:lnTo>
                      <a:pt x="1622" y="2161"/>
                    </a:lnTo>
                    <a:lnTo>
                      <a:pt x="1835" y="2240"/>
                    </a:lnTo>
                    <a:lnTo>
                      <a:pt x="2176" y="2344"/>
                    </a:lnTo>
                    <a:lnTo>
                      <a:pt x="2775" y="2500"/>
                    </a:lnTo>
                    <a:lnTo>
                      <a:pt x="3691" y="2711"/>
                    </a:lnTo>
                    <a:lnTo>
                      <a:pt x="4413" y="2881"/>
                    </a:lnTo>
                    <a:lnTo>
                      <a:pt x="4889" y="3001"/>
                    </a:lnTo>
                    <a:lnTo>
                      <a:pt x="5349" y="3127"/>
                    </a:lnTo>
                    <a:lnTo>
                      <a:pt x="5782" y="3263"/>
                    </a:lnTo>
                    <a:lnTo>
                      <a:pt x="6082" y="3371"/>
                    </a:lnTo>
                    <a:lnTo>
                      <a:pt x="6268" y="3447"/>
                    </a:lnTo>
                    <a:lnTo>
                      <a:pt x="6442" y="3525"/>
                    </a:lnTo>
                    <a:lnTo>
                      <a:pt x="6600" y="3605"/>
                    </a:lnTo>
                    <a:lnTo>
                      <a:pt x="6674" y="3647"/>
                    </a:lnTo>
                    <a:lnTo>
                      <a:pt x="6782" y="3712"/>
                    </a:lnTo>
                    <a:lnTo>
                      <a:pt x="6979" y="3846"/>
                    </a:lnTo>
                    <a:lnTo>
                      <a:pt x="7155" y="3984"/>
                    </a:lnTo>
                    <a:lnTo>
                      <a:pt x="7307" y="4128"/>
                    </a:lnTo>
                    <a:lnTo>
                      <a:pt x="7438" y="4275"/>
                    </a:lnTo>
                    <a:lnTo>
                      <a:pt x="7546" y="4428"/>
                    </a:lnTo>
                    <a:lnTo>
                      <a:pt x="7636" y="4585"/>
                    </a:lnTo>
                    <a:lnTo>
                      <a:pt x="7702" y="4746"/>
                    </a:lnTo>
                    <a:lnTo>
                      <a:pt x="7749" y="4912"/>
                    </a:lnTo>
                    <a:lnTo>
                      <a:pt x="7777" y="5083"/>
                    </a:lnTo>
                    <a:lnTo>
                      <a:pt x="7784" y="5257"/>
                    </a:lnTo>
                    <a:lnTo>
                      <a:pt x="7773" y="5436"/>
                    </a:lnTo>
                    <a:lnTo>
                      <a:pt x="7742" y="5619"/>
                    </a:lnTo>
                    <a:lnTo>
                      <a:pt x="7693" y="5806"/>
                    </a:lnTo>
                    <a:lnTo>
                      <a:pt x="7626" y="5997"/>
                    </a:lnTo>
                    <a:lnTo>
                      <a:pt x="7542" y="6193"/>
                    </a:lnTo>
                    <a:lnTo>
                      <a:pt x="7493" y="6292"/>
                    </a:lnTo>
                    <a:lnTo>
                      <a:pt x="7699" y="6292"/>
                    </a:lnTo>
                    <a:lnTo>
                      <a:pt x="7699" y="6292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/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19"/>
            <p:cNvGrpSpPr/>
            <p:nvPr/>
          </p:nvGrpSpPr>
          <p:grpSpPr>
            <a:xfrm>
              <a:off x="495300" y="3806690"/>
              <a:ext cx="1364053" cy="1863201"/>
              <a:chOff x="7363451" y="3246733"/>
              <a:chExt cx="2788288" cy="3802211"/>
            </a:xfrm>
            <a:effectLst>
              <a:outerShdw blurRad="127000" dir="13500000" sy="23000" kx="1200000" algn="br" rotWithShape="0">
                <a:prstClr val="black">
                  <a:alpha val="15000"/>
                </a:prstClr>
              </a:outerShdw>
            </a:effectLst>
          </p:grpSpPr>
          <p:sp>
            <p:nvSpPr>
              <p:cNvPr id="41" name="Freeform 1004"/>
              <p:cNvSpPr>
                <a:spLocks/>
              </p:cNvSpPr>
              <p:nvPr/>
            </p:nvSpPr>
            <p:spPr bwMode="auto">
              <a:xfrm>
                <a:off x="7363451" y="3246733"/>
                <a:ext cx="2788288" cy="3802211"/>
              </a:xfrm>
              <a:custGeom>
                <a:avLst/>
                <a:gdLst>
                  <a:gd name="T0" fmla="*/ 703 w 1407"/>
                  <a:gd name="T1" fmla="*/ 1921 h 1921"/>
                  <a:gd name="T2" fmla="*/ 680 w 1407"/>
                  <a:gd name="T3" fmla="*/ 1909 h 1921"/>
                  <a:gd name="T4" fmla="*/ 630 w 1407"/>
                  <a:gd name="T5" fmla="*/ 1879 h 1921"/>
                  <a:gd name="T6" fmla="*/ 548 w 1407"/>
                  <a:gd name="T7" fmla="*/ 1817 h 1921"/>
                  <a:gd name="T8" fmla="*/ 431 w 1407"/>
                  <a:gd name="T9" fmla="*/ 1703 h 1921"/>
                  <a:gd name="T10" fmla="*/ 315 w 1407"/>
                  <a:gd name="T11" fmla="*/ 1562 h 1921"/>
                  <a:gd name="T12" fmla="*/ 206 w 1407"/>
                  <a:gd name="T13" fmla="*/ 1396 h 1921"/>
                  <a:gd name="T14" fmla="*/ 134 w 1407"/>
                  <a:gd name="T15" fmla="*/ 1260 h 1921"/>
                  <a:gd name="T16" fmla="*/ 93 w 1407"/>
                  <a:gd name="T17" fmla="*/ 1164 h 1921"/>
                  <a:gd name="T18" fmla="*/ 58 w 1407"/>
                  <a:gd name="T19" fmla="*/ 1065 h 1921"/>
                  <a:gd name="T20" fmla="*/ 31 w 1407"/>
                  <a:gd name="T21" fmla="*/ 964 h 1921"/>
                  <a:gd name="T22" fmla="*/ 11 w 1407"/>
                  <a:gd name="T23" fmla="*/ 860 h 1921"/>
                  <a:gd name="T24" fmla="*/ 1 w 1407"/>
                  <a:gd name="T25" fmla="*/ 757 h 1921"/>
                  <a:gd name="T26" fmla="*/ 0 w 1407"/>
                  <a:gd name="T27" fmla="*/ 704 h 1921"/>
                  <a:gd name="T28" fmla="*/ 0 w 1407"/>
                  <a:gd name="T29" fmla="*/ 667 h 1921"/>
                  <a:gd name="T30" fmla="*/ 7 w 1407"/>
                  <a:gd name="T31" fmla="*/ 597 h 1921"/>
                  <a:gd name="T32" fmla="*/ 22 w 1407"/>
                  <a:gd name="T33" fmla="*/ 529 h 1921"/>
                  <a:gd name="T34" fmla="*/ 42 w 1407"/>
                  <a:gd name="T35" fmla="*/ 461 h 1921"/>
                  <a:gd name="T36" fmla="*/ 68 w 1407"/>
                  <a:gd name="T37" fmla="*/ 399 h 1921"/>
                  <a:gd name="T38" fmla="*/ 101 w 1407"/>
                  <a:gd name="T39" fmla="*/ 339 h 1921"/>
                  <a:gd name="T40" fmla="*/ 140 w 1407"/>
                  <a:gd name="T41" fmla="*/ 282 h 1921"/>
                  <a:gd name="T42" fmla="*/ 182 w 1407"/>
                  <a:gd name="T43" fmla="*/ 230 h 1921"/>
                  <a:gd name="T44" fmla="*/ 230 w 1407"/>
                  <a:gd name="T45" fmla="*/ 183 h 1921"/>
                  <a:gd name="T46" fmla="*/ 282 w 1407"/>
                  <a:gd name="T47" fmla="*/ 140 h 1921"/>
                  <a:gd name="T48" fmla="*/ 338 w 1407"/>
                  <a:gd name="T49" fmla="*/ 102 h 1921"/>
                  <a:gd name="T50" fmla="*/ 399 w 1407"/>
                  <a:gd name="T51" fmla="*/ 70 h 1921"/>
                  <a:gd name="T52" fmla="*/ 461 w 1407"/>
                  <a:gd name="T53" fmla="*/ 43 h 1921"/>
                  <a:gd name="T54" fmla="*/ 527 w 1407"/>
                  <a:gd name="T55" fmla="*/ 22 h 1921"/>
                  <a:gd name="T56" fmla="*/ 596 w 1407"/>
                  <a:gd name="T57" fmla="*/ 8 h 1921"/>
                  <a:gd name="T58" fmla="*/ 667 w 1407"/>
                  <a:gd name="T59" fmla="*/ 1 h 1921"/>
                  <a:gd name="T60" fmla="*/ 703 w 1407"/>
                  <a:gd name="T61" fmla="*/ 0 h 1921"/>
                  <a:gd name="T62" fmla="*/ 740 w 1407"/>
                  <a:gd name="T63" fmla="*/ 1 h 1921"/>
                  <a:gd name="T64" fmla="*/ 811 w 1407"/>
                  <a:gd name="T65" fmla="*/ 8 h 1921"/>
                  <a:gd name="T66" fmla="*/ 880 w 1407"/>
                  <a:gd name="T67" fmla="*/ 22 h 1921"/>
                  <a:gd name="T68" fmla="*/ 946 w 1407"/>
                  <a:gd name="T69" fmla="*/ 43 h 1921"/>
                  <a:gd name="T70" fmla="*/ 1009 w 1407"/>
                  <a:gd name="T71" fmla="*/ 70 h 1921"/>
                  <a:gd name="T72" fmla="*/ 1069 w 1407"/>
                  <a:gd name="T73" fmla="*/ 102 h 1921"/>
                  <a:gd name="T74" fmla="*/ 1125 w 1407"/>
                  <a:gd name="T75" fmla="*/ 140 h 1921"/>
                  <a:gd name="T76" fmla="*/ 1177 w 1407"/>
                  <a:gd name="T77" fmla="*/ 183 h 1921"/>
                  <a:gd name="T78" fmla="*/ 1225 w 1407"/>
                  <a:gd name="T79" fmla="*/ 230 h 1921"/>
                  <a:gd name="T80" fmla="*/ 1267 w 1407"/>
                  <a:gd name="T81" fmla="*/ 282 h 1921"/>
                  <a:gd name="T82" fmla="*/ 1306 w 1407"/>
                  <a:gd name="T83" fmla="*/ 339 h 1921"/>
                  <a:gd name="T84" fmla="*/ 1339 w 1407"/>
                  <a:gd name="T85" fmla="*/ 399 h 1921"/>
                  <a:gd name="T86" fmla="*/ 1365 w 1407"/>
                  <a:gd name="T87" fmla="*/ 461 h 1921"/>
                  <a:gd name="T88" fmla="*/ 1385 w 1407"/>
                  <a:gd name="T89" fmla="*/ 529 h 1921"/>
                  <a:gd name="T90" fmla="*/ 1400 w 1407"/>
                  <a:gd name="T91" fmla="*/ 597 h 1921"/>
                  <a:gd name="T92" fmla="*/ 1407 w 1407"/>
                  <a:gd name="T93" fmla="*/ 667 h 1921"/>
                  <a:gd name="T94" fmla="*/ 1407 w 1407"/>
                  <a:gd name="T95" fmla="*/ 704 h 1921"/>
                  <a:gd name="T96" fmla="*/ 1407 w 1407"/>
                  <a:gd name="T97" fmla="*/ 757 h 1921"/>
                  <a:gd name="T98" fmla="*/ 1397 w 1407"/>
                  <a:gd name="T99" fmla="*/ 860 h 1921"/>
                  <a:gd name="T100" fmla="*/ 1378 w 1407"/>
                  <a:gd name="T101" fmla="*/ 964 h 1921"/>
                  <a:gd name="T102" fmla="*/ 1349 w 1407"/>
                  <a:gd name="T103" fmla="*/ 1065 h 1921"/>
                  <a:gd name="T104" fmla="*/ 1314 w 1407"/>
                  <a:gd name="T105" fmla="*/ 1164 h 1921"/>
                  <a:gd name="T106" fmla="*/ 1273 w 1407"/>
                  <a:gd name="T107" fmla="*/ 1260 h 1921"/>
                  <a:gd name="T108" fmla="*/ 1201 w 1407"/>
                  <a:gd name="T109" fmla="*/ 1396 h 1921"/>
                  <a:gd name="T110" fmla="*/ 1092 w 1407"/>
                  <a:gd name="T111" fmla="*/ 1562 h 1921"/>
                  <a:gd name="T112" fmla="*/ 976 w 1407"/>
                  <a:gd name="T113" fmla="*/ 1703 h 1921"/>
                  <a:gd name="T114" fmla="*/ 859 w 1407"/>
                  <a:gd name="T115" fmla="*/ 1817 h 1921"/>
                  <a:gd name="T116" fmla="*/ 777 w 1407"/>
                  <a:gd name="T117" fmla="*/ 1879 h 1921"/>
                  <a:gd name="T118" fmla="*/ 727 w 1407"/>
                  <a:gd name="T119" fmla="*/ 1909 h 1921"/>
                  <a:gd name="T120" fmla="*/ 703 w 1407"/>
                  <a:gd name="T121" fmla="*/ 1921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7" h="1921">
                    <a:moveTo>
                      <a:pt x="703" y="1921"/>
                    </a:moveTo>
                    <a:lnTo>
                      <a:pt x="680" y="1909"/>
                    </a:lnTo>
                    <a:lnTo>
                      <a:pt x="630" y="1879"/>
                    </a:lnTo>
                    <a:lnTo>
                      <a:pt x="548" y="1817"/>
                    </a:lnTo>
                    <a:lnTo>
                      <a:pt x="431" y="1703"/>
                    </a:lnTo>
                    <a:lnTo>
                      <a:pt x="315" y="1562"/>
                    </a:lnTo>
                    <a:lnTo>
                      <a:pt x="206" y="1396"/>
                    </a:lnTo>
                    <a:lnTo>
                      <a:pt x="134" y="1260"/>
                    </a:lnTo>
                    <a:lnTo>
                      <a:pt x="93" y="1164"/>
                    </a:lnTo>
                    <a:lnTo>
                      <a:pt x="58" y="1065"/>
                    </a:lnTo>
                    <a:lnTo>
                      <a:pt x="31" y="964"/>
                    </a:lnTo>
                    <a:lnTo>
                      <a:pt x="11" y="860"/>
                    </a:lnTo>
                    <a:lnTo>
                      <a:pt x="1" y="757"/>
                    </a:lnTo>
                    <a:lnTo>
                      <a:pt x="0" y="704"/>
                    </a:lnTo>
                    <a:lnTo>
                      <a:pt x="0" y="667"/>
                    </a:lnTo>
                    <a:lnTo>
                      <a:pt x="7" y="597"/>
                    </a:lnTo>
                    <a:lnTo>
                      <a:pt x="22" y="529"/>
                    </a:lnTo>
                    <a:lnTo>
                      <a:pt x="42" y="461"/>
                    </a:lnTo>
                    <a:lnTo>
                      <a:pt x="68" y="399"/>
                    </a:lnTo>
                    <a:lnTo>
                      <a:pt x="101" y="339"/>
                    </a:lnTo>
                    <a:lnTo>
                      <a:pt x="140" y="282"/>
                    </a:lnTo>
                    <a:lnTo>
                      <a:pt x="182" y="230"/>
                    </a:lnTo>
                    <a:lnTo>
                      <a:pt x="230" y="183"/>
                    </a:lnTo>
                    <a:lnTo>
                      <a:pt x="282" y="140"/>
                    </a:lnTo>
                    <a:lnTo>
                      <a:pt x="338" y="102"/>
                    </a:lnTo>
                    <a:lnTo>
                      <a:pt x="399" y="70"/>
                    </a:lnTo>
                    <a:lnTo>
                      <a:pt x="461" y="43"/>
                    </a:lnTo>
                    <a:lnTo>
                      <a:pt x="527" y="22"/>
                    </a:lnTo>
                    <a:lnTo>
                      <a:pt x="596" y="8"/>
                    </a:lnTo>
                    <a:lnTo>
                      <a:pt x="667" y="1"/>
                    </a:lnTo>
                    <a:lnTo>
                      <a:pt x="703" y="0"/>
                    </a:lnTo>
                    <a:lnTo>
                      <a:pt x="740" y="1"/>
                    </a:lnTo>
                    <a:lnTo>
                      <a:pt x="811" y="8"/>
                    </a:lnTo>
                    <a:lnTo>
                      <a:pt x="880" y="22"/>
                    </a:lnTo>
                    <a:lnTo>
                      <a:pt x="946" y="43"/>
                    </a:lnTo>
                    <a:lnTo>
                      <a:pt x="1009" y="70"/>
                    </a:lnTo>
                    <a:lnTo>
                      <a:pt x="1069" y="102"/>
                    </a:lnTo>
                    <a:lnTo>
                      <a:pt x="1125" y="140"/>
                    </a:lnTo>
                    <a:lnTo>
                      <a:pt x="1177" y="183"/>
                    </a:lnTo>
                    <a:lnTo>
                      <a:pt x="1225" y="230"/>
                    </a:lnTo>
                    <a:lnTo>
                      <a:pt x="1267" y="282"/>
                    </a:lnTo>
                    <a:lnTo>
                      <a:pt x="1306" y="339"/>
                    </a:lnTo>
                    <a:lnTo>
                      <a:pt x="1339" y="399"/>
                    </a:lnTo>
                    <a:lnTo>
                      <a:pt x="1365" y="461"/>
                    </a:lnTo>
                    <a:lnTo>
                      <a:pt x="1385" y="529"/>
                    </a:lnTo>
                    <a:lnTo>
                      <a:pt x="1400" y="597"/>
                    </a:lnTo>
                    <a:lnTo>
                      <a:pt x="1407" y="667"/>
                    </a:lnTo>
                    <a:lnTo>
                      <a:pt x="1407" y="704"/>
                    </a:lnTo>
                    <a:lnTo>
                      <a:pt x="1407" y="757"/>
                    </a:lnTo>
                    <a:lnTo>
                      <a:pt x="1397" y="860"/>
                    </a:lnTo>
                    <a:lnTo>
                      <a:pt x="1378" y="964"/>
                    </a:lnTo>
                    <a:lnTo>
                      <a:pt x="1349" y="1065"/>
                    </a:lnTo>
                    <a:lnTo>
                      <a:pt x="1314" y="1164"/>
                    </a:lnTo>
                    <a:lnTo>
                      <a:pt x="1273" y="1260"/>
                    </a:lnTo>
                    <a:lnTo>
                      <a:pt x="1201" y="1396"/>
                    </a:lnTo>
                    <a:lnTo>
                      <a:pt x="1092" y="1562"/>
                    </a:lnTo>
                    <a:lnTo>
                      <a:pt x="976" y="1703"/>
                    </a:lnTo>
                    <a:lnTo>
                      <a:pt x="859" y="1817"/>
                    </a:lnTo>
                    <a:lnTo>
                      <a:pt x="777" y="1879"/>
                    </a:lnTo>
                    <a:lnTo>
                      <a:pt x="727" y="1909"/>
                    </a:lnTo>
                    <a:lnTo>
                      <a:pt x="703" y="1921"/>
                    </a:lnTo>
                    <a:close/>
                  </a:path>
                </a:pathLst>
              </a:custGeom>
              <a:solidFill>
                <a:srgbClr val="8D44AD"/>
              </a:solidFill>
              <a:ln>
                <a:noFill/>
              </a:ln>
              <a:extLst/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3" name="Freeform 1006"/>
              <p:cNvSpPr>
                <a:spLocks/>
              </p:cNvSpPr>
              <p:nvPr/>
            </p:nvSpPr>
            <p:spPr bwMode="auto">
              <a:xfrm>
                <a:off x="7605332" y="3600990"/>
                <a:ext cx="2289250" cy="228924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/>
            </p:spPr>
            <p:txBody>
              <a:bodyPr lIns="0" tIns="34290" rIns="0" bIns="34290" anchor="ctr"/>
              <a:lstStyle/>
              <a:p>
                <a:pPr algn="ctr">
                  <a:defRPr/>
                </a:pPr>
                <a:r>
                  <a:rPr lang="en-US" b="1" dirty="0" smtClean="0">
                    <a:solidFill>
                      <a:srgbClr val="8D44AD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2000-2001</a:t>
                </a:r>
                <a:endParaRPr lang="en-US" sz="1800" b="1" dirty="0">
                  <a:solidFill>
                    <a:srgbClr val="8D44AD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5" name="Group 19"/>
            <p:cNvGrpSpPr/>
            <p:nvPr/>
          </p:nvGrpSpPr>
          <p:grpSpPr>
            <a:xfrm>
              <a:off x="3341298" y="2400690"/>
              <a:ext cx="1364052" cy="1863202"/>
              <a:chOff x="5489631" y="3152646"/>
              <a:chExt cx="2788301" cy="3802211"/>
            </a:xfrm>
            <a:effectLst>
              <a:outerShdw blurRad="127000" dir="13500000" sy="23000" kx="1200000" algn="br" rotWithShape="0">
                <a:prstClr val="black">
                  <a:alpha val="15000"/>
                </a:prstClr>
              </a:outerShdw>
            </a:effectLst>
          </p:grpSpPr>
          <p:sp>
            <p:nvSpPr>
              <p:cNvPr id="33" name="Freeform 1004"/>
              <p:cNvSpPr>
                <a:spLocks/>
              </p:cNvSpPr>
              <p:nvPr/>
            </p:nvSpPr>
            <p:spPr bwMode="auto">
              <a:xfrm>
                <a:off x="5489631" y="3152646"/>
                <a:ext cx="2788301" cy="3802211"/>
              </a:xfrm>
              <a:custGeom>
                <a:avLst/>
                <a:gdLst>
                  <a:gd name="T0" fmla="*/ 703 w 1407"/>
                  <a:gd name="T1" fmla="*/ 1921 h 1921"/>
                  <a:gd name="T2" fmla="*/ 680 w 1407"/>
                  <a:gd name="T3" fmla="*/ 1909 h 1921"/>
                  <a:gd name="T4" fmla="*/ 630 w 1407"/>
                  <a:gd name="T5" fmla="*/ 1879 h 1921"/>
                  <a:gd name="T6" fmla="*/ 548 w 1407"/>
                  <a:gd name="T7" fmla="*/ 1817 h 1921"/>
                  <a:gd name="T8" fmla="*/ 431 w 1407"/>
                  <a:gd name="T9" fmla="*/ 1703 h 1921"/>
                  <a:gd name="T10" fmla="*/ 315 w 1407"/>
                  <a:gd name="T11" fmla="*/ 1562 h 1921"/>
                  <a:gd name="T12" fmla="*/ 206 w 1407"/>
                  <a:gd name="T13" fmla="*/ 1396 h 1921"/>
                  <a:gd name="T14" fmla="*/ 134 w 1407"/>
                  <a:gd name="T15" fmla="*/ 1260 h 1921"/>
                  <a:gd name="T16" fmla="*/ 93 w 1407"/>
                  <a:gd name="T17" fmla="*/ 1164 h 1921"/>
                  <a:gd name="T18" fmla="*/ 58 w 1407"/>
                  <a:gd name="T19" fmla="*/ 1065 h 1921"/>
                  <a:gd name="T20" fmla="*/ 31 w 1407"/>
                  <a:gd name="T21" fmla="*/ 964 h 1921"/>
                  <a:gd name="T22" fmla="*/ 11 w 1407"/>
                  <a:gd name="T23" fmla="*/ 860 h 1921"/>
                  <a:gd name="T24" fmla="*/ 1 w 1407"/>
                  <a:gd name="T25" fmla="*/ 757 h 1921"/>
                  <a:gd name="T26" fmla="*/ 0 w 1407"/>
                  <a:gd name="T27" fmla="*/ 704 h 1921"/>
                  <a:gd name="T28" fmla="*/ 0 w 1407"/>
                  <a:gd name="T29" fmla="*/ 667 h 1921"/>
                  <a:gd name="T30" fmla="*/ 7 w 1407"/>
                  <a:gd name="T31" fmla="*/ 597 h 1921"/>
                  <a:gd name="T32" fmla="*/ 22 w 1407"/>
                  <a:gd name="T33" fmla="*/ 529 h 1921"/>
                  <a:gd name="T34" fmla="*/ 42 w 1407"/>
                  <a:gd name="T35" fmla="*/ 461 h 1921"/>
                  <a:gd name="T36" fmla="*/ 68 w 1407"/>
                  <a:gd name="T37" fmla="*/ 399 h 1921"/>
                  <a:gd name="T38" fmla="*/ 101 w 1407"/>
                  <a:gd name="T39" fmla="*/ 339 h 1921"/>
                  <a:gd name="T40" fmla="*/ 140 w 1407"/>
                  <a:gd name="T41" fmla="*/ 282 h 1921"/>
                  <a:gd name="T42" fmla="*/ 182 w 1407"/>
                  <a:gd name="T43" fmla="*/ 230 h 1921"/>
                  <a:gd name="T44" fmla="*/ 230 w 1407"/>
                  <a:gd name="T45" fmla="*/ 183 h 1921"/>
                  <a:gd name="T46" fmla="*/ 282 w 1407"/>
                  <a:gd name="T47" fmla="*/ 140 h 1921"/>
                  <a:gd name="T48" fmla="*/ 338 w 1407"/>
                  <a:gd name="T49" fmla="*/ 102 h 1921"/>
                  <a:gd name="T50" fmla="*/ 399 w 1407"/>
                  <a:gd name="T51" fmla="*/ 70 h 1921"/>
                  <a:gd name="T52" fmla="*/ 461 w 1407"/>
                  <a:gd name="T53" fmla="*/ 43 h 1921"/>
                  <a:gd name="T54" fmla="*/ 527 w 1407"/>
                  <a:gd name="T55" fmla="*/ 22 h 1921"/>
                  <a:gd name="T56" fmla="*/ 596 w 1407"/>
                  <a:gd name="T57" fmla="*/ 8 h 1921"/>
                  <a:gd name="T58" fmla="*/ 667 w 1407"/>
                  <a:gd name="T59" fmla="*/ 1 h 1921"/>
                  <a:gd name="T60" fmla="*/ 703 w 1407"/>
                  <a:gd name="T61" fmla="*/ 0 h 1921"/>
                  <a:gd name="T62" fmla="*/ 740 w 1407"/>
                  <a:gd name="T63" fmla="*/ 1 h 1921"/>
                  <a:gd name="T64" fmla="*/ 811 w 1407"/>
                  <a:gd name="T65" fmla="*/ 8 h 1921"/>
                  <a:gd name="T66" fmla="*/ 880 w 1407"/>
                  <a:gd name="T67" fmla="*/ 22 h 1921"/>
                  <a:gd name="T68" fmla="*/ 946 w 1407"/>
                  <a:gd name="T69" fmla="*/ 43 h 1921"/>
                  <a:gd name="T70" fmla="*/ 1009 w 1407"/>
                  <a:gd name="T71" fmla="*/ 70 h 1921"/>
                  <a:gd name="T72" fmla="*/ 1069 w 1407"/>
                  <a:gd name="T73" fmla="*/ 102 h 1921"/>
                  <a:gd name="T74" fmla="*/ 1125 w 1407"/>
                  <a:gd name="T75" fmla="*/ 140 h 1921"/>
                  <a:gd name="T76" fmla="*/ 1177 w 1407"/>
                  <a:gd name="T77" fmla="*/ 183 h 1921"/>
                  <a:gd name="T78" fmla="*/ 1225 w 1407"/>
                  <a:gd name="T79" fmla="*/ 230 h 1921"/>
                  <a:gd name="T80" fmla="*/ 1267 w 1407"/>
                  <a:gd name="T81" fmla="*/ 282 h 1921"/>
                  <a:gd name="T82" fmla="*/ 1306 w 1407"/>
                  <a:gd name="T83" fmla="*/ 339 h 1921"/>
                  <a:gd name="T84" fmla="*/ 1339 w 1407"/>
                  <a:gd name="T85" fmla="*/ 399 h 1921"/>
                  <a:gd name="T86" fmla="*/ 1365 w 1407"/>
                  <a:gd name="T87" fmla="*/ 461 h 1921"/>
                  <a:gd name="T88" fmla="*/ 1385 w 1407"/>
                  <a:gd name="T89" fmla="*/ 529 h 1921"/>
                  <a:gd name="T90" fmla="*/ 1400 w 1407"/>
                  <a:gd name="T91" fmla="*/ 597 h 1921"/>
                  <a:gd name="T92" fmla="*/ 1407 w 1407"/>
                  <a:gd name="T93" fmla="*/ 667 h 1921"/>
                  <a:gd name="T94" fmla="*/ 1407 w 1407"/>
                  <a:gd name="T95" fmla="*/ 704 h 1921"/>
                  <a:gd name="T96" fmla="*/ 1407 w 1407"/>
                  <a:gd name="T97" fmla="*/ 757 h 1921"/>
                  <a:gd name="T98" fmla="*/ 1397 w 1407"/>
                  <a:gd name="T99" fmla="*/ 860 h 1921"/>
                  <a:gd name="T100" fmla="*/ 1378 w 1407"/>
                  <a:gd name="T101" fmla="*/ 964 h 1921"/>
                  <a:gd name="T102" fmla="*/ 1349 w 1407"/>
                  <a:gd name="T103" fmla="*/ 1065 h 1921"/>
                  <a:gd name="T104" fmla="*/ 1314 w 1407"/>
                  <a:gd name="T105" fmla="*/ 1164 h 1921"/>
                  <a:gd name="T106" fmla="*/ 1273 w 1407"/>
                  <a:gd name="T107" fmla="*/ 1260 h 1921"/>
                  <a:gd name="T108" fmla="*/ 1201 w 1407"/>
                  <a:gd name="T109" fmla="*/ 1396 h 1921"/>
                  <a:gd name="T110" fmla="*/ 1092 w 1407"/>
                  <a:gd name="T111" fmla="*/ 1562 h 1921"/>
                  <a:gd name="T112" fmla="*/ 976 w 1407"/>
                  <a:gd name="T113" fmla="*/ 1703 h 1921"/>
                  <a:gd name="T114" fmla="*/ 859 w 1407"/>
                  <a:gd name="T115" fmla="*/ 1817 h 1921"/>
                  <a:gd name="T116" fmla="*/ 777 w 1407"/>
                  <a:gd name="T117" fmla="*/ 1879 h 1921"/>
                  <a:gd name="T118" fmla="*/ 727 w 1407"/>
                  <a:gd name="T119" fmla="*/ 1909 h 1921"/>
                  <a:gd name="T120" fmla="*/ 703 w 1407"/>
                  <a:gd name="T121" fmla="*/ 1921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7" h="1921">
                    <a:moveTo>
                      <a:pt x="703" y="1921"/>
                    </a:moveTo>
                    <a:lnTo>
                      <a:pt x="680" y="1909"/>
                    </a:lnTo>
                    <a:lnTo>
                      <a:pt x="630" y="1879"/>
                    </a:lnTo>
                    <a:lnTo>
                      <a:pt x="548" y="1817"/>
                    </a:lnTo>
                    <a:lnTo>
                      <a:pt x="431" y="1703"/>
                    </a:lnTo>
                    <a:lnTo>
                      <a:pt x="315" y="1562"/>
                    </a:lnTo>
                    <a:lnTo>
                      <a:pt x="206" y="1396"/>
                    </a:lnTo>
                    <a:lnTo>
                      <a:pt x="134" y="1260"/>
                    </a:lnTo>
                    <a:lnTo>
                      <a:pt x="93" y="1164"/>
                    </a:lnTo>
                    <a:lnTo>
                      <a:pt x="58" y="1065"/>
                    </a:lnTo>
                    <a:lnTo>
                      <a:pt x="31" y="964"/>
                    </a:lnTo>
                    <a:lnTo>
                      <a:pt x="11" y="860"/>
                    </a:lnTo>
                    <a:lnTo>
                      <a:pt x="1" y="757"/>
                    </a:lnTo>
                    <a:lnTo>
                      <a:pt x="0" y="704"/>
                    </a:lnTo>
                    <a:lnTo>
                      <a:pt x="0" y="667"/>
                    </a:lnTo>
                    <a:lnTo>
                      <a:pt x="7" y="597"/>
                    </a:lnTo>
                    <a:lnTo>
                      <a:pt x="22" y="529"/>
                    </a:lnTo>
                    <a:lnTo>
                      <a:pt x="42" y="461"/>
                    </a:lnTo>
                    <a:lnTo>
                      <a:pt x="68" y="399"/>
                    </a:lnTo>
                    <a:lnTo>
                      <a:pt x="101" y="339"/>
                    </a:lnTo>
                    <a:lnTo>
                      <a:pt x="140" y="282"/>
                    </a:lnTo>
                    <a:lnTo>
                      <a:pt x="182" y="230"/>
                    </a:lnTo>
                    <a:lnTo>
                      <a:pt x="230" y="183"/>
                    </a:lnTo>
                    <a:lnTo>
                      <a:pt x="282" y="140"/>
                    </a:lnTo>
                    <a:lnTo>
                      <a:pt x="338" y="102"/>
                    </a:lnTo>
                    <a:lnTo>
                      <a:pt x="399" y="70"/>
                    </a:lnTo>
                    <a:lnTo>
                      <a:pt x="461" y="43"/>
                    </a:lnTo>
                    <a:lnTo>
                      <a:pt x="527" y="22"/>
                    </a:lnTo>
                    <a:lnTo>
                      <a:pt x="596" y="8"/>
                    </a:lnTo>
                    <a:lnTo>
                      <a:pt x="667" y="1"/>
                    </a:lnTo>
                    <a:lnTo>
                      <a:pt x="703" y="0"/>
                    </a:lnTo>
                    <a:lnTo>
                      <a:pt x="740" y="1"/>
                    </a:lnTo>
                    <a:lnTo>
                      <a:pt x="811" y="8"/>
                    </a:lnTo>
                    <a:lnTo>
                      <a:pt x="880" y="22"/>
                    </a:lnTo>
                    <a:lnTo>
                      <a:pt x="946" y="43"/>
                    </a:lnTo>
                    <a:lnTo>
                      <a:pt x="1009" y="70"/>
                    </a:lnTo>
                    <a:lnTo>
                      <a:pt x="1069" y="102"/>
                    </a:lnTo>
                    <a:lnTo>
                      <a:pt x="1125" y="140"/>
                    </a:lnTo>
                    <a:lnTo>
                      <a:pt x="1177" y="183"/>
                    </a:lnTo>
                    <a:lnTo>
                      <a:pt x="1225" y="230"/>
                    </a:lnTo>
                    <a:lnTo>
                      <a:pt x="1267" y="282"/>
                    </a:lnTo>
                    <a:lnTo>
                      <a:pt x="1306" y="339"/>
                    </a:lnTo>
                    <a:lnTo>
                      <a:pt x="1339" y="399"/>
                    </a:lnTo>
                    <a:lnTo>
                      <a:pt x="1365" y="461"/>
                    </a:lnTo>
                    <a:lnTo>
                      <a:pt x="1385" y="529"/>
                    </a:lnTo>
                    <a:lnTo>
                      <a:pt x="1400" y="597"/>
                    </a:lnTo>
                    <a:lnTo>
                      <a:pt x="1407" y="667"/>
                    </a:lnTo>
                    <a:lnTo>
                      <a:pt x="1407" y="704"/>
                    </a:lnTo>
                    <a:lnTo>
                      <a:pt x="1407" y="757"/>
                    </a:lnTo>
                    <a:lnTo>
                      <a:pt x="1397" y="860"/>
                    </a:lnTo>
                    <a:lnTo>
                      <a:pt x="1378" y="964"/>
                    </a:lnTo>
                    <a:lnTo>
                      <a:pt x="1349" y="1065"/>
                    </a:lnTo>
                    <a:lnTo>
                      <a:pt x="1314" y="1164"/>
                    </a:lnTo>
                    <a:lnTo>
                      <a:pt x="1273" y="1260"/>
                    </a:lnTo>
                    <a:lnTo>
                      <a:pt x="1201" y="1396"/>
                    </a:lnTo>
                    <a:lnTo>
                      <a:pt x="1092" y="1562"/>
                    </a:lnTo>
                    <a:lnTo>
                      <a:pt x="976" y="1703"/>
                    </a:lnTo>
                    <a:lnTo>
                      <a:pt x="859" y="1817"/>
                    </a:lnTo>
                    <a:lnTo>
                      <a:pt x="777" y="1879"/>
                    </a:lnTo>
                    <a:lnTo>
                      <a:pt x="727" y="1909"/>
                    </a:lnTo>
                    <a:lnTo>
                      <a:pt x="703" y="1921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/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" name="Freeform 1006"/>
              <p:cNvSpPr>
                <a:spLocks/>
              </p:cNvSpPr>
              <p:nvPr/>
            </p:nvSpPr>
            <p:spPr bwMode="auto">
              <a:xfrm>
                <a:off x="5746787" y="3378346"/>
                <a:ext cx="2289258" cy="22892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/>
            </p:spPr>
            <p:txBody>
              <a:bodyPr lIns="0" tIns="34290" rIns="0" bIns="34290" anchor="ctr"/>
              <a:lstStyle/>
              <a:p>
                <a:pPr algn="ctr">
                  <a:defRPr/>
                </a:pPr>
                <a:r>
                  <a:rPr lang="en-US" b="1" dirty="0" smtClean="0">
                    <a:solidFill>
                      <a:srgbClr val="00B05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2012-2013</a:t>
                </a:r>
                <a:endParaRPr lang="en-US" sz="1800" b="1" dirty="0" smtClean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7" name="Group 19"/>
            <p:cNvGrpSpPr/>
            <p:nvPr/>
          </p:nvGrpSpPr>
          <p:grpSpPr>
            <a:xfrm>
              <a:off x="7922075" y="1222156"/>
              <a:ext cx="1318341" cy="1738987"/>
              <a:chOff x="7423151" y="2268676"/>
              <a:chExt cx="2788288" cy="3802211"/>
            </a:xfrm>
            <a:effectLst>
              <a:outerShdw blurRad="127000" dir="13500000" sy="23000" kx="1200000" algn="br" rotWithShape="0">
                <a:prstClr val="black">
                  <a:alpha val="15000"/>
                </a:prstClr>
              </a:outerShdw>
            </a:effectLst>
          </p:grpSpPr>
          <p:sp>
            <p:nvSpPr>
              <p:cNvPr id="30" name="Freeform 1004"/>
              <p:cNvSpPr>
                <a:spLocks/>
              </p:cNvSpPr>
              <p:nvPr/>
            </p:nvSpPr>
            <p:spPr bwMode="auto">
              <a:xfrm>
                <a:off x="7423151" y="2268676"/>
                <a:ext cx="2788288" cy="3802211"/>
              </a:xfrm>
              <a:custGeom>
                <a:avLst/>
                <a:gdLst>
                  <a:gd name="T0" fmla="*/ 703 w 1407"/>
                  <a:gd name="T1" fmla="*/ 1921 h 1921"/>
                  <a:gd name="T2" fmla="*/ 680 w 1407"/>
                  <a:gd name="T3" fmla="*/ 1909 h 1921"/>
                  <a:gd name="T4" fmla="*/ 630 w 1407"/>
                  <a:gd name="T5" fmla="*/ 1879 h 1921"/>
                  <a:gd name="T6" fmla="*/ 548 w 1407"/>
                  <a:gd name="T7" fmla="*/ 1817 h 1921"/>
                  <a:gd name="T8" fmla="*/ 431 w 1407"/>
                  <a:gd name="T9" fmla="*/ 1703 h 1921"/>
                  <a:gd name="T10" fmla="*/ 315 w 1407"/>
                  <a:gd name="T11" fmla="*/ 1562 h 1921"/>
                  <a:gd name="T12" fmla="*/ 206 w 1407"/>
                  <a:gd name="T13" fmla="*/ 1396 h 1921"/>
                  <a:gd name="T14" fmla="*/ 134 w 1407"/>
                  <a:gd name="T15" fmla="*/ 1260 h 1921"/>
                  <a:gd name="T16" fmla="*/ 93 w 1407"/>
                  <a:gd name="T17" fmla="*/ 1164 h 1921"/>
                  <a:gd name="T18" fmla="*/ 58 w 1407"/>
                  <a:gd name="T19" fmla="*/ 1065 h 1921"/>
                  <a:gd name="T20" fmla="*/ 31 w 1407"/>
                  <a:gd name="T21" fmla="*/ 964 h 1921"/>
                  <a:gd name="T22" fmla="*/ 11 w 1407"/>
                  <a:gd name="T23" fmla="*/ 860 h 1921"/>
                  <a:gd name="T24" fmla="*/ 1 w 1407"/>
                  <a:gd name="T25" fmla="*/ 757 h 1921"/>
                  <a:gd name="T26" fmla="*/ 0 w 1407"/>
                  <a:gd name="T27" fmla="*/ 704 h 1921"/>
                  <a:gd name="T28" fmla="*/ 0 w 1407"/>
                  <a:gd name="T29" fmla="*/ 667 h 1921"/>
                  <a:gd name="T30" fmla="*/ 7 w 1407"/>
                  <a:gd name="T31" fmla="*/ 597 h 1921"/>
                  <a:gd name="T32" fmla="*/ 22 w 1407"/>
                  <a:gd name="T33" fmla="*/ 529 h 1921"/>
                  <a:gd name="T34" fmla="*/ 42 w 1407"/>
                  <a:gd name="T35" fmla="*/ 461 h 1921"/>
                  <a:gd name="T36" fmla="*/ 68 w 1407"/>
                  <a:gd name="T37" fmla="*/ 399 h 1921"/>
                  <a:gd name="T38" fmla="*/ 101 w 1407"/>
                  <a:gd name="T39" fmla="*/ 339 h 1921"/>
                  <a:gd name="T40" fmla="*/ 140 w 1407"/>
                  <a:gd name="T41" fmla="*/ 282 h 1921"/>
                  <a:gd name="T42" fmla="*/ 182 w 1407"/>
                  <a:gd name="T43" fmla="*/ 230 h 1921"/>
                  <a:gd name="T44" fmla="*/ 230 w 1407"/>
                  <a:gd name="T45" fmla="*/ 183 h 1921"/>
                  <a:gd name="T46" fmla="*/ 282 w 1407"/>
                  <a:gd name="T47" fmla="*/ 140 h 1921"/>
                  <a:gd name="T48" fmla="*/ 338 w 1407"/>
                  <a:gd name="T49" fmla="*/ 102 h 1921"/>
                  <a:gd name="T50" fmla="*/ 399 w 1407"/>
                  <a:gd name="T51" fmla="*/ 70 h 1921"/>
                  <a:gd name="T52" fmla="*/ 461 w 1407"/>
                  <a:gd name="T53" fmla="*/ 43 h 1921"/>
                  <a:gd name="T54" fmla="*/ 527 w 1407"/>
                  <a:gd name="T55" fmla="*/ 22 h 1921"/>
                  <a:gd name="T56" fmla="*/ 596 w 1407"/>
                  <a:gd name="T57" fmla="*/ 8 h 1921"/>
                  <a:gd name="T58" fmla="*/ 667 w 1407"/>
                  <a:gd name="T59" fmla="*/ 1 h 1921"/>
                  <a:gd name="T60" fmla="*/ 703 w 1407"/>
                  <a:gd name="T61" fmla="*/ 0 h 1921"/>
                  <a:gd name="T62" fmla="*/ 740 w 1407"/>
                  <a:gd name="T63" fmla="*/ 1 h 1921"/>
                  <a:gd name="T64" fmla="*/ 811 w 1407"/>
                  <a:gd name="T65" fmla="*/ 8 h 1921"/>
                  <a:gd name="T66" fmla="*/ 880 w 1407"/>
                  <a:gd name="T67" fmla="*/ 22 h 1921"/>
                  <a:gd name="T68" fmla="*/ 946 w 1407"/>
                  <a:gd name="T69" fmla="*/ 43 h 1921"/>
                  <a:gd name="T70" fmla="*/ 1009 w 1407"/>
                  <a:gd name="T71" fmla="*/ 70 h 1921"/>
                  <a:gd name="T72" fmla="*/ 1069 w 1407"/>
                  <a:gd name="T73" fmla="*/ 102 h 1921"/>
                  <a:gd name="T74" fmla="*/ 1125 w 1407"/>
                  <a:gd name="T75" fmla="*/ 140 h 1921"/>
                  <a:gd name="T76" fmla="*/ 1177 w 1407"/>
                  <a:gd name="T77" fmla="*/ 183 h 1921"/>
                  <a:gd name="T78" fmla="*/ 1225 w 1407"/>
                  <a:gd name="T79" fmla="*/ 230 h 1921"/>
                  <a:gd name="T80" fmla="*/ 1267 w 1407"/>
                  <a:gd name="T81" fmla="*/ 282 h 1921"/>
                  <a:gd name="T82" fmla="*/ 1306 w 1407"/>
                  <a:gd name="T83" fmla="*/ 339 h 1921"/>
                  <a:gd name="T84" fmla="*/ 1339 w 1407"/>
                  <a:gd name="T85" fmla="*/ 399 h 1921"/>
                  <a:gd name="T86" fmla="*/ 1365 w 1407"/>
                  <a:gd name="T87" fmla="*/ 461 h 1921"/>
                  <a:gd name="T88" fmla="*/ 1385 w 1407"/>
                  <a:gd name="T89" fmla="*/ 529 h 1921"/>
                  <a:gd name="T90" fmla="*/ 1400 w 1407"/>
                  <a:gd name="T91" fmla="*/ 597 h 1921"/>
                  <a:gd name="T92" fmla="*/ 1407 w 1407"/>
                  <a:gd name="T93" fmla="*/ 667 h 1921"/>
                  <a:gd name="T94" fmla="*/ 1407 w 1407"/>
                  <a:gd name="T95" fmla="*/ 704 h 1921"/>
                  <a:gd name="T96" fmla="*/ 1407 w 1407"/>
                  <a:gd name="T97" fmla="*/ 757 h 1921"/>
                  <a:gd name="T98" fmla="*/ 1397 w 1407"/>
                  <a:gd name="T99" fmla="*/ 860 h 1921"/>
                  <a:gd name="T100" fmla="*/ 1378 w 1407"/>
                  <a:gd name="T101" fmla="*/ 964 h 1921"/>
                  <a:gd name="T102" fmla="*/ 1349 w 1407"/>
                  <a:gd name="T103" fmla="*/ 1065 h 1921"/>
                  <a:gd name="T104" fmla="*/ 1314 w 1407"/>
                  <a:gd name="T105" fmla="*/ 1164 h 1921"/>
                  <a:gd name="T106" fmla="*/ 1273 w 1407"/>
                  <a:gd name="T107" fmla="*/ 1260 h 1921"/>
                  <a:gd name="T108" fmla="*/ 1201 w 1407"/>
                  <a:gd name="T109" fmla="*/ 1396 h 1921"/>
                  <a:gd name="T110" fmla="*/ 1092 w 1407"/>
                  <a:gd name="T111" fmla="*/ 1562 h 1921"/>
                  <a:gd name="T112" fmla="*/ 976 w 1407"/>
                  <a:gd name="T113" fmla="*/ 1703 h 1921"/>
                  <a:gd name="T114" fmla="*/ 859 w 1407"/>
                  <a:gd name="T115" fmla="*/ 1817 h 1921"/>
                  <a:gd name="T116" fmla="*/ 777 w 1407"/>
                  <a:gd name="T117" fmla="*/ 1879 h 1921"/>
                  <a:gd name="T118" fmla="*/ 727 w 1407"/>
                  <a:gd name="T119" fmla="*/ 1909 h 1921"/>
                  <a:gd name="T120" fmla="*/ 703 w 1407"/>
                  <a:gd name="T121" fmla="*/ 1921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7" h="1921">
                    <a:moveTo>
                      <a:pt x="703" y="1921"/>
                    </a:moveTo>
                    <a:lnTo>
                      <a:pt x="680" y="1909"/>
                    </a:lnTo>
                    <a:lnTo>
                      <a:pt x="630" y="1879"/>
                    </a:lnTo>
                    <a:lnTo>
                      <a:pt x="548" y="1817"/>
                    </a:lnTo>
                    <a:lnTo>
                      <a:pt x="431" y="1703"/>
                    </a:lnTo>
                    <a:lnTo>
                      <a:pt x="315" y="1562"/>
                    </a:lnTo>
                    <a:lnTo>
                      <a:pt x="206" y="1396"/>
                    </a:lnTo>
                    <a:lnTo>
                      <a:pt x="134" y="1260"/>
                    </a:lnTo>
                    <a:lnTo>
                      <a:pt x="93" y="1164"/>
                    </a:lnTo>
                    <a:lnTo>
                      <a:pt x="58" y="1065"/>
                    </a:lnTo>
                    <a:lnTo>
                      <a:pt x="31" y="964"/>
                    </a:lnTo>
                    <a:lnTo>
                      <a:pt x="11" y="860"/>
                    </a:lnTo>
                    <a:lnTo>
                      <a:pt x="1" y="757"/>
                    </a:lnTo>
                    <a:lnTo>
                      <a:pt x="0" y="704"/>
                    </a:lnTo>
                    <a:lnTo>
                      <a:pt x="0" y="667"/>
                    </a:lnTo>
                    <a:lnTo>
                      <a:pt x="7" y="597"/>
                    </a:lnTo>
                    <a:lnTo>
                      <a:pt x="22" y="529"/>
                    </a:lnTo>
                    <a:lnTo>
                      <a:pt x="42" y="461"/>
                    </a:lnTo>
                    <a:lnTo>
                      <a:pt x="68" y="399"/>
                    </a:lnTo>
                    <a:lnTo>
                      <a:pt x="101" y="339"/>
                    </a:lnTo>
                    <a:lnTo>
                      <a:pt x="140" y="282"/>
                    </a:lnTo>
                    <a:lnTo>
                      <a:pt x="182" y="230"/>
                    </a:lnTo>
                    <a:lnTo>
                      <a:pt x="230" y="183"/>
                    </a:lnTo>
                    <a:lnTo>
                      <a:pt x="282" y="140"/>
                    </a:lnTo>
                    <a:lnTo>
                      <a:pt x="338" y="102"/>
                    </a:lnTo>
                    <a:lnTo>
                      <a:pt x="399" y="70"/>
                    </a:lnTo>
                    <a:lnTo>
                      <a:pt x="461" y="43"/>
                    </a:lnTo>
                    <a:lnTo>
                      <a:pt x="527" y="22"/>
                    </a:lnTo>
                    <a:lnTo>
                      <a:pt x="596" y="8"/>
                    </a:lnTo>
                    <a:lnTo>
                      <a:pt x="667" y="1"/>
                    </a:lnTo>
                    <a:lnTo>
                      <a:pt x="703" y="0"/>
                    </a:lnTo>
                    <a:lnTo>
                      <a:pt x="740" y="1"/>
                    </a:lnTo>
                    <a:lnTo>
                      <a:pt x="811" y="8"/>
                    </a:lnTo>
                    <a:lnTo>
                      <a:pt x="880" y="22"/>
                    </a:lnTo>
                    <a:lnTo>
                      <a:pt x="946" y="43"/>
                    </a:lnTo>
                    <a:lnTo>
                      <a:pt x="1009" y="70"/>
                    </a:lnTo>
                    <a:lnTo>
                      <a:pt x="1069" y="102"/>
                    </a:lnTo>
                    <a:lnTo>
                      <a:pt x="1125" y="140"/>
                    </a:lnTo>
                    <a:lnTo>
                      <a:pt x="1177" y="183"/>
                    </a:lnTo>
                    <a:lnTo>
                      <a:pt x="1225" y="230"/>
                    </a:lnTo>
                    <a:lnTo>
                      <a:pt x="1267" y="282"/>
                    </a:lnTo>
                    <a:lnTo>
                      <a:pt x="1306" y="339"/>
                    </a:lnTo>
                    <a:lnTo>
                      <a:pt x="1339" y="399"/>
                    </a:lnTo>
                    <a:lnTo>
                      <a:pt x="1365" y="461"/>
                    </a:lnTo>
                    <a:lnTo>
                      <a:pt x="1385" y="529"/>
                    </a:lnTo>
                    <a:lnTo>
                      <a:pt x="1400" y="597"/>
                    </a:lnTo>
                    <a:lnTo>
                      <a:pt x="1407" y="667"/>
                    </a:lnTo>
                    <a:lnTo>
                      <a:pt x="1407" y="704"/>
                    </a:lnTo>
                    <a:lnTo>
                      <a:pt x="1407" y="757"/>
                    </a:lnTo>
                    <a:lnTo>
                      <a:pt x="1397" y="860"/>
                    </a:lnTo>
                    <a:lnTo>
                      <a:pt x="1378" y="964"/>
                    </a:lnTo>
                    <a:lnTo>
                      <a:pt x="1349" y="1065"/>
                    </a:lnTo>
                    <a:lnTo>
                      <a:pt x="1314" y="1164"/>
                    </a:lnTo>
                    <a:lnTo>
                      <a:pt x="1273" y="1260"/>
                    </a:lnTo>
                    <a:lnTo>
                      <a:pt x="1201" y="1396"/>
                    </a:lnTo>
                    <a:lnTo>
                      <a:pt x="1092" y="1562"/>
                    </a:lnTo>
                    <a:lnTo>
                      <a:pt x="976" y="1703"/>
                    </a:lnTo>
                    <a:lnTo>
                      <a:pt x="859" y="1817"/>
                    </a:lnTo>
                    <a:lnTo>
                      <a:pt x="777" y="1879"/>
                    </a:lnTo>
                    <a:lnTo>
                      <a:pt x="727" y="1909"/>
                    </a:lnTo>
                    <a:lnTo>
                      <a:pt x="703" y="1921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ms-MY" sz="135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2" name="Freeform 1006"/>
              <p:cNvSpPr>
                <a:spLocks/>
              </p:cNvSpPr>
              <p:nvPr/>
            </p:nvSpPr>
            <p:spPr bwMode="auto">
              <a:xfrm>
                <a:off x="7668709" y="2522158"/>
                <a:ext cx="2289248" cy="228925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/>
            </p:spPr>
            <p:txBody>
              <a:bodyPr lIns="0" tIns="34290" rIns="0" bIns="34290" anchor="ctr"/>
              <a:lstStyle/>
              <a:p>
                <a:pPr algn="ctr">
                  <a:defRPr/>
                </a:pPr>
                <a:r>
                  <a:rPr lang="ms-MY" sz="2000" b="1" dirty="0" smtClean="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2017</a:t>
                </a:r>
                <a:endParaRPr lang="ms-MY" sz="2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8" name="TextBox 37"/>
            <p:cNvSpPr txBox="1">
              <a:spLocks noChangeArrowheads="1"/>
            </p:cNvSpPr>
            <p:nvPr/>
          </p:nvSpPr>
          <p:spPr bwMode="auto">
            <a:xfrm>
              <a:off x="7677151" y="2805910"/>
              <a:ext cx="2063750" cy="22467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 marL="2857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233363" indent="-233363" eaLnBrk="1" hangingPunct="1">
                <a:buAutoNum type="arabicPeriod"/>
                <a:tabLst>
                  <a:tab pos="52388" algn="l"/>
                  <a:tab pos="233363" algn="l"/>
                </a:tabLst>
                <a:defRPr/>
              </a:pPr>
              <a:r>
                <a:rPr lang="ms-MY" altLang="en-US" sz="1400" b="1" dirty="0" smtClean="0">
                  <a:latin typeface="+mn-lt"/>
                  <a:ea typeface="Tahoma" pitchFamily="34" charset="0"/>
                  <a:cs typeface="Tahoma" pitchFamily="34" charset="0"/>
                </a:rPr>
                <a:t>Small area statistics </a:t>
              </a:r>
              <a:r>
                <a:rPr lang="ms-MY" altLang="en-US" sz="1400" dirty="0" smtClean="0">
                  <a:latin typeface="+mn-lt"/>
                  <a:ea typeface="Tahoma" pitchFamily="34" charset="0"/>
                  <a:cs typeface="Tahoma" pitchFamily="34" charset="0"/>
                </a:rPr>
                <a:t>(rate by a.d);</a:t>
              </a:r>
              <a:r>
                <a:rPr lang="en-US" sz="1400" dirty="0" smtClean="0"/>
                <a:t> </a:t>
              </a:r>
            </a:p>
            <a:p>
              <a:pPr marL="233363" indent="-233363" eaLnBrk="1" hangingPunct="1">
                <a:buAutoNum type="arabicPeriod"/>
                <a:tabLst>
                  <a:tab pos="52388" algn="l"/>
                  <a:tab pos="233363" algn="l"/>
                </a:tabLst>
                <a:defRPr/>
              </a:pPr>
              <a:r>
                <a:rPr lang="en-US" altLang="en-US" sz="1400" dirty="0" smtClean="0">
                  <a:latin typeface="+mn-lt"/>
                  <a:ea typeface="Tahoma" pitchFamily="34" charset="0"/>
                  <a:cs typeface="Tahoma" pitchFamily="34" charset="0"/>
                </a:rPr>
                <a:t>Reduce time lapse in producing COD statistics from </a:t>
              </a:r>
              <a:r>
                <a:rPr lang="en-US" altLang="en-US" sz="1400" b="1" dirty="0" smtClean="0">
                  <a:latin typeface="+mn-lt"/>
                  <a:ea typeface="Tahoma" pitchFamily="34" charset="0"/>
                  <a:cs typeface="Tahoma" pitchFamily="34" charset="0"/>
                </a:rPr>
                <a:t>2 years to 1 year;</a:t>
              </a:r>
            </a:p>
            <a:p>
              <a:pPr marL="233363" indent="-233363" eaLnBrk="1" hangingPunct="1">
                <a:buAutoNum type="arabicPeriod"/>
                <a:tabLst>
                  <a:tab pos="52388" algn="l"/>
                  <a:tab pos="233363" algn="l"/>
                </a:tabLst>
                <a:defRPr/>
              </a:pPr>
              <a:r>
                <a:rPr lang="en-US" altLang="en-US" sz="1400" dirty="0" smtClean="0">
                  <a:latin typeface="+mn-lt"/>
                  <a:ea typeface="Tahoma" pitchFamily="34" charset="0"/>
                  <a:cs typeface="Tahoma" pitchFamily="34" charset="0"/>
                </a:rPr>
                <a:t>Data </a:t>
              </a:r>
              <a:r>
                <a:rPr lang="en-US" altLang="en-US" sz="1400" dirty="0" err="1" smtClean="0">
                  <a:latin typeface="+mn-lt"/>
                  <a:ea typeface="Tahoma" pitchFamily="34" charset="0"/>
                  <a:cs typeface="Tahoma" pitchFamily="34" charset="0"/>
                </a:rPr>
                <a:t>harmonisation</a:t>
              </a:r>
              <a:r>
                <a:rPr lang="en-US" altLang="en-US" sz="1400" dirty="0" smtClean="0">
                  <a:latin typeface="+mn-lt"/>
                  <a:ea typeface="Tahoma" pitchFamily="34" charset="0"/>
                  <a:cs typeface="Tahoma" pitchFamily="34" charset="0"/>
                </a:rPr>
                <a:t> with </a:t>
              </a:r>
              <a:r>
                <a:rPr lang="en-US" altLang="en-US" sz="1400" dirty="0" err="1" smtClean="0">
                  <a:latin typeface="+mn-lt"/>
                  <a:ea typeface="Tahoma" pitchFamily="34" charset="0"/>
                  <a:cs typeface="Tahoma" pitchFamily="34" charset="0"/>
                </a:rPr>
                <a:t>MoH</a:t>
              </a:r>
              <a:r>
                <a:rPr lang="en-US" altLang="en-US" sz="1400" dirty="0" smtClean="0">
                  <a:latin typeface="+mn-lt"/>
                  <a:ea typeface="Tahoma" pitchFamily="34" charset="0"/>
                  <a:cs typeface="Tahoma" pitchFamily="34" charset="0"/>
                </a:rPr>
                <a:t>  </a:t>
              </a:r>
              <a:r>
                <a:rPr lang="en-US" altLang="en-US" sz="1400" b="1" dirty="0" smtClean="0">
                  <a:latin typeface="+mn-lt"/>
                  <a:ea typeface="Tahoma" pitchFamily="34" charset="0"/>
                  <a:cs typeface="Tahoma" pitchFamily="34" charset="0"/>
                </a:rPr>
                <a:t>(maternal &amp; U5 death, stillbirth).</a:t>
              </a:r>
              <a:endParaRPr lang="ms-MY" altLang="en-US" sz="1400" b="1" dirty="0" smtClean="0"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" name="Group 76"/>
            <p:cNvGrpSpPr/>
            <p:nvPr/>
          </p:nvGrpSpPr>
          <p:grpSpPr>
            <a:xfrm>
              <a:off x="1813041" y="2857889"/>
              <a:ext cx="1364054" cy="1863201"/>
              <a:chOff x="2246938" y="2048290"/>
              <a:chExt cx="1332147" cy="1863201"/>
            </a:xfrm>
          </p:grpSpPr>
          <p:sp>
            <p:nvSpPr>
              <p:cNvPr id="27" name="Freeform 1004"/>
              <p:cNvSpPr>
                <a:spLocks/>
              </p:cNvSpPr>
              <p:nvPr/>
            </p:nvSpPr>
            <p:spPr bwMode="auto">
              <a:xfrm>
                <a:off x="2246938" y="2048290"/>
                <a:ext cx="1332147" cy="1863201"/>
              </a:xfrm>
              <a:custGeom>
                <a:avLst/>
                <a:gdLst>
                  <a:gd name="T0" fmla="*/ 703 w 1407"/>
                  <a:gd name="T1" fmla="*/ 1921 h 1921"/>
                  <a:gd name="T2" fmla="*/ 680 w 1407"/>
                  <a:gd name="T3" fmla="*/ 1909 h 1921"/>
                  <a:gd name="T4" fmla="*/ 630 w 1407"/>
                  <a:gd name="T5" fmla="*/ 1879 h 1921"/>
                  <a:gd name="T6" fmla="*/ 548 w 1407"/>
                  <a:gd name="T7" fmla="*/ 1817 h 1921"/>
                  <a:gd name="T8" fmla="*/ 431 w 1407"/>
                  <a:gd name="T9" fmla="*/ 1703 h 1921"/>
                  <a:gd name="T10" fmla="*/ 315 w 1407"/>
                  <a:gd name="T11" fmla="*/ 1562 h 1921"/>
                  <a:gd name="T12" fmla="*/ 206 w 1407"/>
                  <a:gd name="T13" fmla="*/ 1396 h 1921"/>
                  <a:gd name="T14" fmla="*/ 134 w 1407"/>
                  <a:gd name="T15" fmla="*/ 1260 h 1921"/>
                  <a:gd name="T16" fmla="*/ 93 w 1407"/>
                  <a:gd name="T17" fmla="*/ 1164 h 1921"/>
                  <a:gd name="T18" fmla="*/ 58 w 1407"/>
                  <a:gd name="T19" fmla="*/ 1065 h 1921"/>
                  <a:gd name="T20" fmla="*/ 31 w 1407"/>
                  <a:gd name="T21" fmla="*/ 964 h 1921"/>
                  <a:gd name="T22" fmla="*/ 11 w 1407"/>
                  <a:gd name="T23" fmla="*/ 860 h 1921"/>
                  <a:gd name="T24" fmla="*/ 1 w 1407"/>
                  <a:gd name="T25" fmla="*/ 757 h 1921"/>
                  <a:gd name="T26" fmla="*/ 0 w 1407"/>
                  <a:gd name="T27" fmla="*/ 704 h 1921"/>
                  <a:gd name="T28" fmla="*/ 0 w 1407"/>
                  <a:gd name="T29" fmla="*/ 667 h 1921"/>
                  <a:gd name="T30" fmla="*/ 7 w 1407"/>
                  <a:gd name="T31" fmla="*/ 597 h 1921"/>
                  <a:gd name="T32" fmla="*/ 22 w 1407"/>
                  <a:gd name="T33" fmla="*/ 529 h 1921"/>
                  <a:gd name="T34" fmla="*/ 42 w 1407"/>
                  <a:gd name="T35" fmla="*/ 461 h 1921"/>
                  <a:gd name="T36" fmla="*/ 68 w 1407"/>
                  <a:gd name="T37" fmla="*/ 399 h 1921"/>
                  <a:gd name="T38" fmla="*/ 101 w 1407"/>
                  <a:gd name="T39" fmla="*/ 339 h 1921"/>
                  <a:gd name="T40" fmla="*/ 140 w 1407"/>
                  <a:gd name="T41" fmla="*/ 282 h 1921"/>
                  <a:gd name="T42" fmla="*/ 182 w 1407"/>
                  <a:gd name="T43" fmla="*/ 230 h 1921"/>
                  <a:gd name="T44" fmla="*/ 230 w 1407"/>
                  <a:gd name="T45" fmla="*/ 183 h 1921"/>
                  <a:gd name="T46" fmla="*/ 282 w 1407"/>
                  <a:gd name="T47" fmla="*/ 140 h 1921"/>
                  <a:gd name="T48" fmla="*/ 338 w 1407"/>
                  <a:gd name="T49" fmla="*/ 102 h 1921"/>
                  <a:gd name="T50" fmla="*/ 399 w 1407"/>
                  <a:gd name="T51" fmla="*/ 70 h 1921"/>
                  <a:gd name="T52" fmla="*/ 461 w 1407"/>
                  <a:gd name="T53" fmla="*/ 43 h 1921"/>
                  <a:gd name="T54" fmla="*/ 527 w 1407"/>
                  <a:gd name="T55" fmla="*/ 22 h 1921"/>
                  <a:gd name="T56" fmla="*/ 596 w 1407"/>
                  <a:gd name="T57" fmla="*/ 8 h 1921"/>
                  <a:gd name="T58" fmla="*/ 667 w 1407"/>
                  <a:gd name="T59" fmla="*/ 1 h 1921"/>
                  <a:gd name="T60" fmla="*/ 703 w 1407"/>
                  <a:gd name="T61" fmla="*/ 0 h 1921"/>
                  <a:gd name="T62" fmla="*/ 740 w 1407"/>
                  <a:gd name="T63" fmla="*/ 1 h 1921"/>
                  <a:gd name="T64" fmla="*/ 811 w 1407"/>
                  <a:gd name="T65" fmla="*/ 8 h 1921"/>
                  <a:gd name="T66" fmla="*/ 880 w 1407"/>
                  <a:gd name="T67" fmla="*/ 22 h 1921"/>
                  <a:gd name="T68" fmla="*/ 946 w 1407"/>
                  <a:gd name="T69" fmla="*/ 43 h 1921"/>
                  <a:gd name="T70" fmla="*/ 1009 w 1407"/>
                  <a:gd name="T71" fmla="*/ 70 h 1921"/>
                  <a:gd name="T72" fmla="*/ 1069 w 1407"/>
                  <a:gd name="T73" fmla="*/ 102 h 1921"/>
                  <a:gd name="T74" fmla="*/ 1125 w 1407"/>
                  <a:gd name="T75" fmla="*/ 140 h 1921"/>
                  <a:gd name="T76" fmla="*/ 1177 w 1407"/>
                  <a:gd name="T77" fmla="*/ 183 h 1921"/>
                  <a:gd name="T78" fmla="*/ 1225 w 1407"/>
                  <a:gd name="T79" fmla="*/ 230 h 1921"/>
                  <a:gd name="T80" fmla="*/ 1267 w 1407"/>
                  <a:gd name="T81" fmla="*/ 282 h 1921"/>
                  <a:gd name="T82" fmla="*/ 1306 w 1407"/>
                  <a:gd name="T83" fmla="*/ 339 h 1921"/>
                  <a:gd name="T84" fmla="*/ 1339 w 1407"/>
                  <a:gd name="T85" fmla="*/ 399 h 1921"/>
                  <a:gd name="T86" fmla="*/ 1365 w 1407"/>
                  <a:gd name="T87" fmla="*/ 461 h 1921"/>
                  <a:gd name="T88" fmla="*/ 1385 w 1407"/>
                  <a:gd name="T89" fmla="*/ 529 h 1921"/>
                  <a:gd name="T90" fmla="*/ 1400 w 1407"/>
                  <a:gd name="T91" fmla="*/ 597 h 1921"/>
                  <a:gd name="T92" fmla="*/ 1407 w 1407"/>
                  <a:gd name="T93" fmla="*/ 667 h 1921"/>
                  <a:gd name="T94" fmla="*/ 1407 w 1407"/>
                  <a:gd name="T95" fmla="*/ 704 h 1921"/>
                  <a:gd name="T96" fmla="*/ 1407 w 1407"/>
                  <a:gd name="T97" fmla="*/ 757 h 1921"/>
                  <a:gd name="T98" fmla="*/ 1397 w 1407"/>
                  <a:gd name="T99" fmla="*/ 860 h 1921"/>
                  <a:gd name="T100" fmla="*/ 1378 w 1407"/>
                  <a:gd name="T101" fmla="*/ 964 h 1921"/>
                  <a:gd name="T102" fmla="*/ 1349 w 1407"/>
                  <a:gd name="T103" fmla="*/ 1065 h 1921"/>
                  <a:gd name="T104" fmla="*/ 1314 w 1407"/>
                  <a:gd name="T105" fmla="*/ 1164 h 1921"/>
                  <a:gd name="T106" fmla="*/ 1273 w 1407"/>
                  <a:gd name="T107" fmla="*/ 1260 h 1921"/>
                  <a:gd name="T108" fmla="*/ 1201 w 1407"/>
                  <a:gd name="T109" fmla="*/ 1396 h 1921"/>
                  <a:gd name="T110" fmla="*/ 1092 w 1407"/>
                  <a:gd name="T111" fmla="*/ 1562 h 1921"/>
                  <a:gd name="T112" fmla="*/ 976 w 1407"/>
                  <a:gd name="T113" fmla="*/ 1703 h 1921"/>
                  <a:gd name="T114" fmla="*/ 859 w 1407"/>
                  <a:gd name="T115" fmla="*/ 1817 h 1921"/>
                  <a:gd name="T116" fmla="*/ 777 w 1407"/>
                  <a:gd name="T117" fmla="*/ 1879 h 1921"/>
                  <a:gd name="T118" fmla="*/ 727 w 1407"/>
                  <a:gd name="T119" fmla="*/ 1909 h 1921"/>
                  <a:gd name="T120" fmla="*/ 703 w 1407"/>
                  <a:gd name="T121" fmla="*/ 1921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7" h="1921">
                    <a:moveTo>
                      <a:pt x="703" y="1921"/>
                    </a:moveTo>
                    <a:lnTo>
                      <a:pt x="680" y="1909"/>
                    </a:lnTo>
                    <a:lnTo>
                      <a:pt x="630" y="1879"/>
                    </a:lnTo>
                    <a:lnTo>
                      <a:pt x="548" y="1817"/>
                    </a:lnTo>
                    <a:lnTo>
                      <a:pt x="431" y="1703"/>
                    </a:lnTo>
                    <a:lnTo>
                      <a:pt x="315" y="1562"/>
                    </a:lnTo>
                    <a:lnTo>
                      <a:pt x="206" y="1396"/>
                    </a:lnTo>
                    <a:lnTo>
                      <a:pt x="134" y="1260"/>
                    </a:lnTo>
                    <a:lnTo>
                      <a:pt x="93" y="1164"/>
                    </a:lnTo>
                    <a:lnTo>
                      <a:pt x="58" y="1065"/>
                    </a:lnTo>
                    <a:lnTo>
                      <a:pt x="31" y="964"/>
                    </a:lnTo>
                    <a:lnTo>
                      <a:pt x="11" y="860"/>
                    </a:lnTo>
                    <a:lnTo>
                      <a:pt x="1" y="757"/>
                    </a:lnTo>
                    <a:lnTo>
                      <a:pt x="0" y="704"/>
                    </a:lnTo>
                    <a:lnTo>
                      <a:pt x="0" y="667"/>
                    </a:lnTo>
                    <a:lnTo>
                      <a:pt x="7" y="597"/>
                    </a:lnTo>
                    <a:lnTo>
                      <a:pt x="22" y="529"/>
                    </a:lnTo>
                    <a:lnTo>
                      <a:pt x="42" y="461"/>
                    </a:lnTo>
                    <a:lnTo>
                      <a:pt x="68" y="399"/>
                    </a:lnTo>
                    <a:lnTo>
                      <a:pt x="101" y="339"/>
                    </a:lnTo>
                    <a:lnTo>
                      <a:pt x="140" y="282"/>
                    </a:lnTo>
                    <a:lnTo>
                      <a:pt x="182" y="230"/>
                    </a:lnTo>
                    <a:lnTo>
                      <a:pt x="230" y="183"/>
                    </a:lnTo>
                    <a:lnTo>
                      <a:pt x="282" y="140"/>
                    </a:lnTo>
                    <a:lnTo>
                      <a:pt x="338" y="102"/>
                    </a:lnTo>
                    <a:lnTo>
                      <a:pt x="399" y="70"/>
                    </a:lnTo>
                    <a:lnTo>
                      <a:pt x="461" y="43"/>
                    </a:lnTo>
                    <a:lnTo>
                      <a:pt x="527" y="22"/>
                    </a:lnTo>
                    <a:lnTo>
                      <a:pt x="596" y="8"/>
                    </a:lnTo>
                    <a:lnTo>
                      <a:pt x="667" y="1"/>
                    </a:lnTo>
                    <a:lnTo>
                      <a:pt x="703" y="0"/>
                    </a:lnTo>
                    <a:lnTo>
                      <a:pt x="740" y="1"/>
                    </a:lnTo>
                    <a:lnTo>
                      <a:pt x="811" y="8"/>
                    </a:lnTo>
                    <a:lnTo>
                      <a:pt x="880" y="22"/>
                    </a:lnTo>
                    <a:lnTo>
                      <a:pt x="946" y="43"/>
                    </a:lnTo>
                    <a:lnTo>
                      <a:pt x="1009" y="70"/>
                    </a:lnTo>
                    <a:lnTo>
                      <a:pt x="1069" y="102"/>
                    </a:lnTo>
                    <a:lnTo>
                      <a:pt x="1125" y="140"/>
                    </a:lnTo>
                    <a:lnTo>
                      <a:pt x="1177" y="183"/>
                    </a:lnTo>
                    <a:lnTo>
                      <a:pt x="1225" y="230"/>
                    </a:lnTo>
                    <a:lnTo>
                      <a:pt x="1267" y="282"/>
                    </a:lnTo>
                    <a:lnTo>
                      <a:pt x="1306" y="339"/>
                    </a:lnTo>
                    <a:lnTo>
                      <a:pt x="1339" y="399"/>
                    </a:lnTo>
                    <a:lnTo>
                      <a:pt x="1365" y="461"/>
                    </a:lnTo>
                    <a:lnTo>
                      <a:pt x="1385" y="529"/>
                    </a:lnTo>
                    <a:lnTo>
                      <a:pt x="1400" y="597"/>
                    </a:lnTo>
                    <a:lnTo>
                      <a:pt x="1407" y="667"/>
                    </a:lnTo>
                    <a:lnTo>
                      <a:pt x="1407" y="704"/>
                    </a:lnTo>
                    <a:lnTo>
                      <a:pt x="1407" y="757"/>
                    </a:lnTo>
                    <a:lnTo>
                      <a:pt x="1397" y="860"/>
                    </a:lnTo>
                    <a:lnTo>
                      <a:pt x="1378" y="964"/>
                    </a:lnTo>
                    <a:lnTo>
                      <a:pt x="1349" y="1065"/>
                    </a:lnTo>
                    <a:lnTo>
                      <a:pt x="1314" y="1164"/>
                    </a:lnTo>
                    <a:lnTo>
                      <a:pt x="1273" y="1260"/>
                    </a:lnTo>
                    <a:lnTo>
                      <a:pt x="1201" y="1396"/>
                    </a:lnTo>
                    <a:lnTo>
                      <a:pt x="1092" y="1562"/>
                    </a:lnTo>
                    <a:lnTo>
                      <a:pt x="976" y="1703"/>
                    </a:lnTo>
                    <a:lnTo>
                      <a:pt x="859" y="1817"/>
                    </a:lnTo>
                    <a:lnTo>
                      <a:pt x="777" y="1879"/>
                    </a:lnTo>
                    <a:lnTo>
                      <a:pt x="727" y="1909"/>
                    </a:lnTo>
                    <a:lnTo>
                      <a:pt x="703" y="1921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/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6" name="Freeform 1006"/>
              <p:cNvSpPr>
                <a:spLocks/>
              </p:cNvSpPr>
              <p:nvPr/>
            </p:nvSpPr>
            <p:spPr bwMode="auto">
              <a:xfrm>
                <a:off x="2364836" y="2180088"/>
                <a:ext cx="1093724" cy="112180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/>
            </p:spPr>
            <p:txBody>
              <a:bodyPr lIns="0" tIns="34290" rIns="0" bIns="34290" anchor="ctr"/>
              <a:lstStyle/>
              <a:p>
                <a:pPr algn="ctr">
                  <a:defRPr/>
                </a:pPr>
                <a:r>
                  <a:rPr lang="en-US" sz="1800" b="1" dirty="0" smtClean="0">
                    <a:solidFill>
                      <a:srgbClr val="0CE3E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2010-2011</a:t>
                </a:r>
                <a:endParaRPr lang="en-US" sz="1800" b="1" dirty="0">
                  <a:solidFill>
                    <a:srgbClr val="0CE3E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9" name="Group 19"/>
            <p:cNvGrpSpPr/>
            <p:nvPr/>
          </p:nvGrpSpPr>
          <p:grpSpPr>
            <a:xfrm>
              <a:off x="6429842" y="1711809"/>
              <a:ext cx="1364053" cy="1863201"/>
              <a:chOff x="7975753" y="2310378"/>
              <a:chExt cx="2788288" cy="3802219"/>
            </a:xfrm>
            <a:effectLst>
              <a:outerShdw blurRad="127000" dir="13500000" sy="23000" kx="1200000" algn="br" rotWithShape="0">
                <a:prstClr val="black">
                  <a:alpha val="15000"/>
                </a:prstClr>
              </a:outerShdw>
            </a:effectLst>
          </p:grpSpPr>
          <p:sp>
            <p:nvSpPr>
              <p:cNvPr id="22" name="Freeform 1004"/>
              <p:cNvSpPr>
                <a:spLocks/>
              </p:cNvSpPr>
              <p:nvPr/>
            </p:nvSpPr>
            <p:spPr bwMode="auto">
              <a:xfrm>
                <a:off x="7975753" y="2310378"/>
                <a:ext cx="2788288" cy="3802219"/>
              </a:xfrm>
              <a:custGeom>
                <a:avLst/>
                <a:gdLst>
                  <a:gd name="T0" fmla="*/ 703 w 1407"/>
                  <a:gd name="T1" fmla="*/ 1921 h 1921"/>
                  <a:gd name="T2" fmla="*/ 680 w 1407"/>
                  <a:gd name="T3" fmla="*/ 1909 h 1921"/>
                  <a:gd name="T4" fmla="*/ 630 w 1407"/>
                  <a:gd name="T5" fmla="*/ 1879 h 1921"/>
                  <a:gd name="T6" fmla="*/ 548 w 1407"/>
                  <a:gd name="T7" fmla="*/ 1817 h 1921"/>
                  <a:gd name="T8" fmla="*/ 431 w 1407"/>
                  <a:gd name="T9" fmla="*/ 1703 h 1921"/>
                  <a:gd name="T10" fmla="*/ 315 w 1407"/>
                  <a:gd name="T11" fmla="*/ 1562 h 1921"/>
                  <a:gd name="T12" fmla="*/ 206 w 1407"/>
                  <a:gd name="T13" fmla="*/ 1396 h 1921"/>
                  <a:gd name="T14" fmla="*/ 134 w 1407"/>
                  <a:gd name="T15" fmla="*/ 1260 h 1921"/>
                  <a:gd name="T16" fmla="*/ 93 w 1407"/>
                  <a:gd name="T17" fmla="*/ 1164 h 1921"/>
                  <a:gd name="T18" fmla="*/ 58 w 1407"/>
                  <a:gd name="T19" fmla="*/ 1065 h 1921"/>
                  <a:gd name="T20" fmla="*/ 31 w 1407"/>
                  <a:gd name="T21" fmla="*/ 964 h 1921"/>
                  <a:gd name="T22" fmla="*/ 11 w 1407"/>
                  <a:gd name="T23" fmla="*/ 860 h 1921"/>
                  <a:gd name="T24" fmla="*/ 1 w 1407"/>
                  <a:gd name="T25" fmla="*/ 757 h 1921"/>
                  <a:gd name="T26" fmla="*/ 0 w 1407"/>
                  <a:gd name="T27" fmla="*/ 704 h 1921"/>
                  <a:gd name="T28" fmla="*/ 0 w 1407"/>
                  <a:gd name="T29" fmla="*/ 667 h 1921"/>
                  <a:gd name="T30" fmla="*/ 7 w 1407"/>
                  <a:gd name="T31" fmla="*/ 597 h 1921"/>
                  <a:gd name="T32" fmla="*/ 22 w 1407"/>
                  <a:gd name="T33" fmla="*/ 529 h 1921"/>
                  <a:gd name="T34" fmla="*/ 42 w 1407"/>
                  <a:gd name="T35" fmla="*/ 461 h 1921"/>
                  <a:gd name="T36" fmla="*/ 68 w 1407"/>
                  <a:gd name="T37" fmla="*/ 399 h 1921"/>
                  <a:gd name="T38" fmla="*/ 101 w 1407"/>
                  <a:gd name="T39" fmla="*/ 339 h 1921"/>
                  <a:gd name="T40" fmla="*/ 140 w 1407"/>
                  <a:gd name="T41" fmla="*/ 282 h 1921"/>
                  <a:gd name="T42" fmla="*/ 182 w 1407"/>
                  <a:gd name="T43" fmla="*/ 230 h 1921"/>
                  <a:gd name="T44" fmla="*/ 230 w 1407"/>
                  <a:gd name="T45" fmla="*/ 183 h 1921"/>
                  <a:gd name="T46" fmla="*/ 282 w 1407"/>
                  <a:gd name="T47" fmla="*/ 140 h 1921"/>
                  <a:gd name="T48" fmla="*/ 338 w 1407"/>
                  <a:gd name="T49" fmla="*/ 102 h 1921"/>
                  <a:gd name="T50" fmla="*/ 399 w 1407"/>
                  <a:gd name="T51" fmla="*/ 70 h 1921"/>
                  <a:gd name="T52" fmla="*/ 461 w 1407"/>
                  <a:gd name="T53" fmla="*/ 43 h 1921"/>
                  <a:gd name="T54" fmla="*/ 527 w 1407"/>
                  <a:gd name="T55" fmla="*/ 22 h 1921"/>
                  <a:gd name="T56" fmla="*/ 596 w 1407"/>
                  <a:gd name="T57" fmla="*/ 8 h 1921"/>
                  <a:gd name="T58" fmla="*/ 667 w 1407"/>
                  <a:gd name="T59" fmla="*/ 1 h 1921"/>
                  <a:gd name="T60" fmla="*/ 703 w 1407"/>
                  <a:gd name="T61" fmla="*/ 0 h 1921"/>
                  <a:gd name="T62" fmla="*/ 740 w 1407"/>
                  <a:gd name="T63" fmla="*/ 1 h 1921"/>
                  <a:gd name="T64" fmla="*/ 811 w 1407"/>
                  <a:gd name="T65" fmla="*/ 8 h 1921"/>
                  <a:gd name="T66" fmla="*/ 880 w 1407"/>
                  <a:gd name="T67" fmla="*/ 22 h 1921"/>
                  <a:gd name="T68" fmla="*/ 946 w 1407"/>
                  <a:gd name="T69" fmla="*/ 43 h 1921"/>
                  <a:gd name="T70" fmla="*/ 1009 w 1407"/>
                  <a:gd name="T71" fmla="*/ 70 h 1921"/>
                  <a:gd name="T72" fmla="*/ 1069 w 1407"/>
                  <a:gd name="T73" fmla="*/ 102 h 1921"/>
                  <a:gd name="T74" fmla="*/ 1125 w 1407"/>
                  <a:gd name="T75" fmla="*/ 140 h 1921"/>
                  <a:gd name="T76" fmla="*/ 1177 w 1407"/>
                  <a:gd name="T77" fmla="*/ 183 h 1921"/>
                  <a:gd name="T78" fmla="*/ 1225 w 1407"/>
                  <a:gd name="T79" fmla="*/ 230 h 1921"/>
                  <a:gd name="T80" fmla="*/ 1267 w 1407"/>
                  <a:gd name="T81" fmla="*/ 282 h 1921"/>
                  <a:gd name="T82" fmla="*/ 1306 w 1407"/>
                  <a:gd name="T83" fmla="*/ 339 h 1921"/>
                  <a:gd name="T84" fmla="*/ 1339 w 1407"/>
                  <a:gd name="T85" fmla="*/ 399 h 1921"/>
                  <a:gd name="T86" fmla="*/ 1365 w 1407"/>
                  <a:gd name="T87" fmla="*/ 461 h 1921"/>
                  <a:gd name="T88" fmla="*/ 1385 w 1407"/>
                  <a:gd name="T89" fmla="*/ 529 h 1921"/>
                  <a:gd name="T90" fmla="*/ 1400 w 1407"/>
                  <a:gd name="T91" fmla="*/ 597 h 1921"/>
                  <a:gd name="T92" fmla="*/ 1407 w 1407"/>
                  <a:gd name="T93" fmla="*/ 667 h 1921"/>
                  <a:gd name="T94" fmla="*/ 1407 w 1407"/>
                  <a:gd name="T95" fmla="*/ 704 h 1921"/>
                  <a:gd name="T96" fmla="*/ 1407 w 1407"/>
                  <a:gd name="T97" fmla="*/ 757 h 1921"/>
                  <a:gd name="T98" fmla="*/ 1397 w 1407"/>
                  <a:gd name="T99" fmla="*/ 860 h 1921"/>
                  <a:gd name="T100" fmla="*/ 1378 w 1407"/>
                  <a:gd name="T101" fmla="*/ 964 h 1921"/>
                  <a:gd name="T102" fmla="*/ 1349 w 1407"/>
                  <a:gd name="T103" fmla="*/ 1065 h 1921"/>
                  <a:gd name="T104" fmla="*/ 1314 w 1407"/>
                  <a:gd name="T105" fmla="*/ 1164 h 1921"/>
                  <a:gd name="T106" fmla="*/ 1273 w 1407"/>
                  <a:gd name="T107" fmla="*/ 1260 h 1921"/>
                  <a:gd name="T108" fmla="*/ 1201 w 1407"/>
                  <a:gd name="T109" fmla="*/ 1396 h 1921"/>
                  <a:gd name="T110" fmla="*/ 1092 w 1407"/>
                  <a:gd name="T111" fmla="*/ 1562 h 1921"/>
                  <a:gd name="T112" fmla="*/ 976 w 1407"/>
                  <a:gd name="T113" fmla="*/ 1703 h 1921"/>
                  <a:gd name="T114" fmla="*/ 859 w 1407"/>
                  <a:gd name="T115" fmla="*/ 1817 h 1921"/>
                  <a:gd name="T116" fmla="*/ 777 w 1407"/>
                  <a:gd name="T117" fmla="*/ 1879 h 1921"/>
                  <a:gd name="T118" fmla="*/ 727 w 1407"/>
                  <a:gd name="T119" fmla="*/ 1909 h 1921"/>
                  <a:gd name="T120" fmla="*/ 703 w 1407"/>
                  <a:gd name="T121" fmla="*/ 1921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7" h="1921">
                    <a:moveTo>
                      <a:pt x="703" y="1921"/>
                    </a:moveTo>
                    <a:lnTo>
                      <a:pt x="680" y="1909"/>
                    </a:lnTo>
                    <a:lnTo>
                      <a:pt x="630" y="1879"/>
                    </a:lnTo>
                    <a:lnTo>
                      <a:pt x="548" y="1817"/>
                    </a:lnTo>
                    <a:lnTo>
                      <a:pt x="431" y="1703"/>
                    </a:lnTo>
                    <a:lnTo>
                      <a:pt x="315" y="1562"/>
                    </a:lnTo>
                    <a:lnTo>
                      <a:pt x="206" y="1396"/>
                    </a:lnTo>
                    <a:lnTo>
                      <a:pt x="134" y="1260"/>
                    </a:lnTo>
                    <a:lnTo>
                      <a:pt x="93" y="1164"/>
                    </a:lnTo>
                    <a:lnTo>
                      <a:pt x="58" y="1065"/>
                    </a:lnTo>
                    <a:lnTo>
                      <a:pt x="31" y="964"/>
                    </a:lnTo>
                    <a:lnTo>
                      <a:pt x="11" y="860"/>
                    </a:lnTo>
                    <a:lnTo>
                      <a:pt x="1" y="757"/>
                    </a:lnTo>
                    <a:lnTo>
                      <a:pt x="0" y="704"/>
                    </a:lnTo>
                    <a:lnTo>
                      <a:pt x="0" y="667"/>
                    </a:lnTo>
                    <a:lnTo>
                      <a:pt x="7" y="597"/>
                    </a:lnTo>
                    <a:lnTo>
                      <a:pt x="22" y="529"/>
                    </a:lnTo>
                    <a:lnTo>
                      <a:pt x="42" y="461"/>
                    </a:lnTo>
                    <a:lnTo>
                      <a:pt x="68" y="399"/>
                    </a:lnTo>
                    <a:lnTo>
                      <a:pt x="101" y="339"/>
                    </a:lnTo>
                    <a:lnTo>
                      <a:pt x="140" y="282"/>
                    </a:lnTo>
                    <a:lnTo>
                      <a:pt x="182" y="230"/>
                    </a:lnTo>
                    <a:lnTo>
                      <a:pt x="230" y="183"/>
                    </a:lnTo>
                    <a:lnTo>
                      <a:pt x="282" y="140"/>
                    </a:lnTo>
                    <a:lnTo>
                      <a:pt x="338" y="102"/>
                    </a:lnTo>
                    <a:lnTo>
                      <a:pt x="399" y="70"/>
                    </a:lnTo>
                    <a:lnTo>
                      <a:pt x="461" y="43"/>
                    </a:lnTo>
                    <a:lnTo>
                      <a:pt x="527" y="22"/>
                    </a:lnTo>
                    <a:lnTo>
                      <a:pt x="596" y="8"/>
                    </a:lnTo>
                    <a:lnTo>
                      <a:pt x="667" y="1"/>
                    </a:lnTo>
                    <a:lnTo>
                      <a:pt x="703" y="0"/>
                    </a:lnTo>
                    <a:lnTo>
                      <a:pt x="740" y="1"/>
                    </a:lnTo>
                    <a:lnTo>
                      <a:pt x="811" y="8"/>
                    </a:lnTo>
                    <a:lnTo>
                      <a:pt x="880" y="22"/>
                    </a:lnTo>
                    <a:lnTo>
                      <a:pt x="946" y="43"/>
                    </a:lnTo>
                    <a:lnTo>
                      <a:pt x="1009" y="70"/>
                    </a:lnTo>
                    <a:lnTo>
                      <a:pt x="1069" y="102"/>
                    </a:lnTo>
                    <a:lnTo>
                      <a:pt x="1125" y="140"/>
                    </a:lnTo>
                    <a:lnTo>
                      <a:pt x="1177" y="183"/>
                    </a:lnTo>
                    <a:lnTo>
                      <a:pt x="1225" y="230"/>
                    </a:lnTo>
                    <a:lnTo>
                      <a:pt x="1267" y="282"/>
                    </a:lnTo>
                    <a:lnTo>
                      <a:pt x="1306" y="339"/>
                    </a:lnTo>
                    <a:lnTo>
                      <a:pt x="1339" y="399"/>
                    </a:lnTo>
                    <a:lnTo>
                      <a:pt x="1365" y="461"/>
                    </a:lnTo>
                    <a:lnTo>
                      <a:pt x="1385" y="529"/>
                    </a:lnTo>
                    <a:lnTo>
                      <a:pt x="1400" y="597"/>
                    </a:lnTo>
                    <a:lnTo>
                      <a:pt x="1407" y="667"/>
                    </a:lnTo>
                    <a:lnTo>
                      <a:pt x="1407" y="704"/>
                    </a:lnTo>
                    <a:lnTo>
                      <a:pt x="1407" y="757"/>
                    </a:lnTo>
                    <a:lnTo>
                      <a:pt x="1397" y="860"/>
                    </a:lnTo>
                    <a:lnTo>
                      <a:pt x="1378" y="964"/>
                    </a:lnTo>
                    <a:lnTo>
                      <a:pt x="1349" y="1065"/>
                    </a:lnTo>
                    <a:lnTo>
                      <a:pt x="1314" y="1164"/>
                    </a:lnTo>
                    <a:lnTo>
                      <a:pt x="1273" y="1260"/>
                    </a:lnTo>
                    <a:lnTo>
                      <a:pt x="1201" y="1396"/>
                    </a:lnTo>
                    <a:lnTo>
                      <a:pt x="1092" y="1562"/>
                    </a:lnTo>
                    <a:lnTo>
                      <a:pt x="976" y="1703"/>
                    </a:lnTo>
                    <a:lnTo>
                      <a:pt x="859" y="1817"/>
                    </a:lnTo>
                    <a:lnTo>
                      <a:pt x="777" y="1879"/>
                    </a:lnTo>
                    <a:lnTo>
                      <a:pt x="727" y="1909"/>
                    </a:lnTo>
                    <a:lnTo>
                      <a:pt x="703" y="1921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>
                <a:noFill/>
              </a:ln>
              <a:extLst/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ms-MY" sz="135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4" name="Freeform 1006"/>
              <p:cNvSpPr>
                <a:spLocks/>
              </p:cNvSpPr>
              <p:nvPr/>
            </p:nvSpPr>
            <p:spPr bwMode="auto">
              <a:xfrm>
                <a:off x="8163010" y="2563860"/>
                <a:ext cx="2362389" cy="228925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/>
            </p:spPr>
            <p:txBody>
              <a:bodyPr lIns="0" tIns="34290" rIns="0" bIns="34290" anchor="ctr"/>
              <a:lstStyle/>
              <a:p>
                <a:pPr algn="ctr">
                  <a:defRPr/>
                </a:pPr>
                <a:r>
                  <a:rPr lang="ms-MY" sz="1800" b="1" dirty="0" smtClean="0">
                    <a:solidFill>
                      <a:schemeClr val="bg2">
                        <a:lumMod val="50000"/>
                      </a:schemeClr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2016</a:t>
                </a:r>
              </a:p>
            </p:txBody>
          </p:sp>
        </p:grpSp>
        <p:sp>
          <p:nvSpPr>
            <p:cNvPr id="21" name="TextBox 37"/>
            <p:cNvSpPr txBox="1">
              <a:spLocks noChangeArrowheads="1"/>
            </p:cNvSpPr>
            <p:nvPr/>
          </p:nvSpPr>
          <p:spPr bwMode="auto">
            <a:xfrm>
              <a:off x="3632200" y="519910"/>
              <a:ext cx="4375150" cy="116955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 marL="2857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342900" indent="-342900">
                <a:buAutoNum type="arabicPeriod"/>
              </a:pPr>
              <a:r>
                <a:rPr lang="en-US" sz="1400" dirty="0" smtClean="0"/>
                <a:t>Reduce time lapse in producing VS from </a:t>
              </a:r>
              <a:r>
                <a:rPr lang="en-US" sz="1400" b="1" dirty="0" smtClean="0"/>
                <a:t>2 years to 1 year;</a:t>
              </a:r>
            </a:p>
            <a:p>
              <a:pPr marL="342900" indent="-342900">
                <a:buAutoNum type="arabicPeriod"/>
              </a:pPr>
              <a:r>
                <a:rPr lang="en-US" sz="1400" dirty="0" smtClean="0"/>
                <a:t>Introducing</a:t>
              </a:r>
              <a:r>
                <a:rPr lang="en-US" sz="1400" b="1" dirty="0" smtClean="0"/>
                <a:t> info graphic </a:t>
              </a:r>
              <a:r>
                <a:rPr lang="en-US" sz="1400" dirty="0" smtClean="0"/>
                <a:t>for dissemination; and</a:t>
              </a:r>
            </a:p>
            <a:p>
              <a:pPr marL="342900" indent="-342900">
                <a:buAutoNum type="arabicPeriod"/>
              </a:pPr>
              <a:r>
                <a:rPr lang="en-US" sz="1400" dirty="0" smtClean="0"/>
                <a:t>Data received in </a:t>
              </a:r>
              <a:r>
                <a:rPr lang="en-US" sz="1400" b="1" dirty="0" smtClean="0"/>
                <a:t>monthly basis </a:t>
              </a:r>
              <a:r>
                <a:rPr lang="en-US" sz="1400" dirty="0" smtClean="0"/>
                <a:t>and via file transfer protocol (ftp).  </a:t>
              </a:r>
            </a:p>
          </p:txBody>
        </p:sp>
        <p:sp>
          <p:nvSpPr>
            <p:cNvPr id="48" name="TextBox 35"/>
            <p:cNvSpPr txBox="1">
              <a:spLocks noChangeArrowheads="1"/>
            </p:cNvSpPr>
            <p:nvPr/>
          </p:nvSpPr>
          <p:spPr bwMode="auto">
            <a:xfrm>
              <a:off x="495300" y="5777710"/>
              <a:ext cx="4622800" cy="5232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sz="1400" b="1" dirty="0" smtClean="0"/>
                <a:t>CRVS </a:t>
              </a:r>
              <a:r>
                <a:rPr lang="en-US" sz="1400" dirty="0" err="1" smtClean="0"/>
                <a:t>Digitisation</a:t>
              </a:r>
              <a:r>
                <a:rPr lang="en-US" sz="1400" dirty="0" smtClean="0"/>
                <a:t>- Civil registration system;</a:t>
              </a:r>
            </a:p>
            <a:p>
              <a:pPr marL="342900" indent="-342900">
                <a:buAutoNum type="arabicPeriod"/>
              </a:pPr>
              <a:r>
                <a:rPr lang="en-US" sz="1400" dirty="0" smtClean="0"/>
                <a:t>DOSM received vital event data in </a:t>
              </a:r>
              <a:r>
                <a:rPr lang="en-US" sz="1400" b="1" dirty="0" smtClean="0"/>
                <a:t>softcopy </a:t>
              </a:r>
              <a:r>
                <a:rPr lang="en-US" sz="1400" dirty="0" smtClean="0"/>
                <a:t>format.</a:t>
              </a:r>
            </a:p>
          </p:txBody>
        </p:sp>
        <p:sp>
          <p:nvSpPr>
            <p:cNvPr id="38" name="Freeform 1004"/>
            <p:cNvSpPr>
              <a:spLocks/>
            </p:cNvSpPr>
            <p:nvPr/>
          </p:nvSpPr>
          <p:spPr bwMode="auto">
            <a:xfrm>
              <a:off x="4882374" y="1952087"/>
              <a:ext cx="1364052" cy="186320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9" name="Freeform 1006"/>
            <p:cNvSpPr>
              <a:spLocks/>
            </p:cNvSpPr>
            <p:nvPr/>
          </p:nvSpPr>
          <p:spPr bwMode="auto">
            <a:xfrm>
              <a:off x="5002502" y="2076301"/>
              <a:ext cx="1119918" cy="112180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/>
          </p:spPr>
          <p:txBody>
            <a:bodyPr lIns="0" tIns="34290" rIns="0" bIns="34290" anchor="ctr"/>
            <a:lstStyle/>
            <a:p>
              <a:pPr algn="ctr">
                <a:defRPr/>
              </a:pPr>
              <a:r>
                <a:rPr lang="en-US" b="1" dirty="0" smtClean="0">
                  <a:solidFill>
                    <a:schemeClr val="accent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2014-2015</a:t>
              </a:r>
              <a:endParaRPr lang="en-US" sz="18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0" name="TextBox 37"/>
            <p:cNvSpPr txBox="1">
              <a:spLocks noChangeArrowheads="1"/>
            </p:cNvSpPr>
            <p:nvPr/>
          </p:nvSpPr>
          <p:spPr bwMode="auto">
            <a:xfrm>
              <a:off x="1898650" y="1739110"/>
              <a:ext cx="2559050" cy="7386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 marL="2857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lvl="0" indent="0" algn="just">
                <a:tabLst>
                  <a:tab pos="233363" algn="l"/>
                </a:tabLst>
              </a:pPr>
              <a:r>
                <a:rPr lang="en-US" sz="1400" b="1" dirty="0" smtClean="0"/>
                <a:t>1.	D</a:t>
              </a:r>
              <a:r>
                <a:rPr lang="en" sz="1400" b="1" dirty="0" smtClean="0"/>
                <a:t>ata adjustment </a:t>
              </a:r>
              <a:r>
                <a:rPr lang="en" sz="1400" dirty="0" smtClean="0"/>
                <a:t>due to under reporting of death </a:t>
              </a:r>
              <a:r>
                <a:rPr lang="en-US" sz="1400" dirty="0" smtClean="0"/>
                <a:t>in Sabah.</a:t>
              </a:r>
              <a:endParaRPr lang="en" sz="1400" dirty="0" smtClean="0"/>
            </a:p>
          </p:txBody>
        </p:sp>
        <p:sp>
          <p:nvSpPr>
            <p:cNvPr id="14" name="TextBox 36"/>
            <p:cNvSpPr txBox="1">
              <a:spLocks noChangeArrowheads="1"/>
            </p:cNvSpPr>
            <p:nvPr/>
          </p:nvSpPr>
          <p:spPr bwMode="auto">
            <a:xfrm>
              <a:off x="165100" y="2729710"/>
              <a:ext cx="1816100" cy="95410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 smtClean="0"/>
                <a:t>1. Free </a:t>
              </a:r>
              <a:r>
                <a:rPr lang="en-US" sz="1400" dirty="0" smtClean="0"/>
                <a:t>downloadable publications at DOSM portal.</a:t>
              </a:r>
            </a:p>
          </p:txBody>
        </p:sp>
        <p:sp>
          <p:nvSpPr>
            <p:cNvPr id="15" name="TextBox 37"/>
            <p:cNvSpPr txBox="1">
              <a:spLocks noChangeArrowheads="1"/>
            </p:cNvSpPr>
            <p:nvPr/>
          </p:nvSpPr>
          <p:spPr bwMode="auto">
            <a:xfrm>
              <a:off x="4622800" y="3872710"/>
              <a:ext cx="2476500" cy="160043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 marL="2857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indent="0">
                <a:buNone/>
              </a:pPr>
              <a:r>
                <a:rPr lang="en-US" sz="1400" dirty="0" smtClean="0"/>
                <a:t>1. Data </a:t>
              </a:r>
              <a:r>
                <a:rPr lang="en-US" sz="1400" dirty="0" err="1" smtClean="0"/>
                <a:t>harmonisation</a:t>
              </a:r>
              <a:r>
                <a:rPr lang="en-US" sz="1400" dirty="0" smtClean="0"/>
                <a:t> with </a:t>
              </a:r>
              <a:r>
                <a:rPr lang="en-US" sz="1400" dirty="0" err="1" smtClean="0"/>
                <a:t>MoH</a:t>
              </a:r>
              <a:r>
                <a:rPr lang="en-US" sz="1400" dirty="0" smtClean="0"/>
                <a:t> </a:t>
              </a:r>
              <a:r>
                <a:rPr lang="en-US" sz="1400" b="1" dirty="0" smtClean="0"/>
                <a:t>(maternal &amp; U5);</a:t>
              </a:r>
            </a:p>
            <a:p>
              <a:pPr marL="0" lvl="0" indent="0"/>
              <a:r>
                <a:rPr lang="en-US" sz="1400" b="1" dirty="0" smtClean="0">
                  <a:latin typeface="+mn-lt"/>
                </a:rPr>
                <a:t>2. </a:t>
              </a:r>
              <a:r>
                <a:rPr lang="en" sz="1400" dirty="0" smtClean="0">
                  <a:latin typeface="+mn-lt"/>
                  <a:ea typeface="Quattrocento Sans"/>
                  <a:sym typeface="Quattrocento Sans"/>
                </a:rPr>
                <a:t>Malaysia has adopted the resolutions of </a:t>
              </a:r>
              <a:r>
                <a:rPr lang="en" sz="1400" b="1" dirty="0" smtClean="0">
                  <a:latin typeface="+mn-lt"/>
                  <a:ea typeface="Quattrocento Sans"/>
                  <a:sym typeface="Quattrocento Sans"/>
                </a:rPr>
                <a:t>Ministerial Declaration to ‘Get Everyone in The Picture’ </a:t>
              </a:r>
              <a:r>
                <a:rPr lang="en" sz="1400" dirty="0" smtClean="0">
                  <a:latin typeface="+mn-lt"/>
                  <a:ea typeface="Quattrocento Sans"/>
                  <a:sym typeface="Quattrocento Sans"/>
                </a:rPr>
                <a:t>and </a:t>
              </a:r>
              <a:r>
                <a:rPr lang="en-GB" sz="1400" b="1" dirty="0" smtClean="0">
                  <a:latin typeface="+mn-lt"/>
                </a:rPr>
                <a:t>RAF.</a:t>
              </a:r>
              <a:endParaRPr lang="en" sz="1400" dirty="0" smtClean="0">
                <a:latin typeface="+mn-lt"/>
                <a:ea typeface="Quattrocento Sans"/>
                <a:sym typeface="Quattrocento Sans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219200" y="5289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Improvements on Vital Statistics of Malaysia</a:t>
            </a:r>
            <a:endParaRPr lang="en-MY" sz="2400" b="1" dirty="0">
              <a:solidFill>
                <a:schemeClr val="tx2"/>
              </a:solidFill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2514600" y="76200"/>
            <a:ext cx="4419600" cy="4572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dirty="0" smtClean="0">
                <a:latin typeface="+mj-lt"/>
                <a:ea typeface="+mj-ea"/>
                <a:cs typeface="+mj-cs"/>
              </a:rPr>
              <a:t>Introduction</a:t>
            </a:r>
            <a:endParaRPr kumimoji="0" lang="en-MY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981200" y="2581275"/>
            <a:ext cx="1600200" cy="4572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Preliminary </a:t>
            </a:r>
          </a:p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Checking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2057400" y="3267075"/>
            <a:ext cx="1447800" cy="457200"/>
          </a:xfrm>
          <a:prstGeom prst="diamond">
            <a:avLst/>
          </a:prstGeom>
          <a:solidFill>
            <a:srgbClr val="1405DB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1981200" y="4943475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Checking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1981200" y="3952875"/>
            <a:ext cx="1600200" cy="685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1" algn="ctr"/>
            <a:r>
              <a:rPr lang="en-US" sz="1400" b="1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Coding</a:t>
            </a:r>
            <a:r>
              <a:rPr lang="en-US" sz="1400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	</a:t>
            </a:r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>
            <a:off x="2057400" y="5629275"/>
            <a:ext cx="1447800" cy="457200"/>
          </a:xfrm>
          <a:prstGeom prst="flowChartDecision">
            <a:avLst/>
          </a:prstGeom>
          <a:solidFill>
            <a:srgbClr val="1405DB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5334000" y="2200275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3962400" y="1666875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Receive of records on births, deaths and stillbirths from the National Registration Department (NRD) in </a:t>
            </a: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softcopy format at monthly basis (ftp). Compatibility between NRD and DOSM System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3962400" y="2505075"/>
            <a:ext cx="4495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2</a:t>
            </a:r>
            <a:r>
              <a:rPr lang="en-US" sz="1000" b="1" dirty="0">
                <a:latin typeface="Gill Sans MT" pitchFamily="34" charset="0"/>
                <a:cs typeface="Angsana New" pitchFamily="18" charset="-34"/>
              </a:rPr>
              <a:t>.	</a:t>
            </a: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Checking the number of records received against attached summary</a:t>
            </a:r>
          </a:p>
          <a:p>
            <a:pPr marL="342900" indent="-342900">
              <a:spcBef>
                <a:spcPct val="50000"/>
              </a:spcBef>
            </a:pP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3.	Checking </a:t>
            </a: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 partial information (including unknown) and remove </a:t>
            </a: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duplicates – check id (identification cards number) against previous </a:t>
            </a: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files.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3962400" y="3724275"/>
            <a:ext cx="4953000" cy="127727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4.	Coding of sex, ethnicity, citizenship and state particulars</a:t>
            </a:r>
          </a:p>
          <a:p>
            <a:pPr marL="342900" indent="-342900">
              <a:spcBef>
                <a:spcPct val="50000"/>
              </a:spcBef>
            </a:pP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5.	Coding of localities ‘Usual Place of Residence’ (address) particulars </a:t>
            </a: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(manual and automated)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1400" b="1" dirty="0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Coding of Causes of Death                                   (detailed – 3 digits  ICD-10</a:t>
            </a:r>
            <a:r>
              <a:rPr lang="en-US" sz="1400" b="1" dirty="0" smtClean="0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) – manual and automated</a:t>
            </a:r>
            <a:endParaRPr lang="en-US" sz="1400" b="1" dirty="0">
              <a:solidFill>
                <a:srgbClr val="FF0000"/>
              </a:solidFill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3962400" y="5095875"/>
            <a:ext cx="4343400" cy="3079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7.     Verify the </a:t>
            </a:r>
            <a:r>
              <a:rPr lang="en-US" sz="1400" b="1" dirty="0" smtClean="0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codes by supervisor</a:t>
            </a:r>
            <a:endParaRPr lang="en-US" sz="1400" b="1" dirty="0">
              <a:solidFill>
                <a:srgbClr val="FF0000"/>
              </a:solidFill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3048000" y="6162675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Yes</a:t>
            </a:r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>
            <a:off x="2752725" y="1514475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>
            <a:off x="2752725" y="2352675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>
            <a:off x="2752725" y="3038475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2752725" y="3724275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2752725" y="4638675"/>
            <a:ext cx="0" cy="304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H="1">
            <a:off x="2752725" y="6086475"/>
            <a:ext cx="0" cy="304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 flipH="1">
            <a:off x="773113" y="5857875"/>
            <a:ext cx="11430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 flipV="1">
            <a:off x="773113" y="4257675"/>
            <a:ext cx="0" cy="1600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>
            <a:off x="773113" y="4257675"/>
            <a:ext cx="11430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990600" y="5476875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No</a:t>
            </a:r>
          </a:p>
        </p:txBody>
      </p:sp>
      <p:sp>
        <p:nvSpPr>
          <p:cNvPr id="18455" name="Oval 24"/>
          <p:cNvSpPr>
            <a:spLocks noChangeArrowheads="1"/>
          </p:cNvSpPr>
          <p:nvPr/>
        </p:nvSpPr>
        <p:spPr bwMode="auto">
          <a:xfrm>
            <a:off x="2286000" y="1133475"/>
            <a:ext cx="1019175" cy="381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8456" name="Text Box 25"/>
          <p:cNvSpPr txBox="1">
            <a:spLocks noChangeArrowheads="1"/>
          </p:cNvSpPr>
          <p:nvPr/>
        </p:nvSpPr>
        <p:spPr bwMode="auto">
          <a:xfrm>
            <a:off x="2343150" y="1176338"/>
            <a:ext cx="7921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START</a:t>
            </a:r>
          </a:p>
        </p:txBody>
      </p:sp>
      <p:sp>
        <p:nvSpPr>
          <p:cNvPr id="18457" name="Line 26"/>
          <p:cNvSpPr>
            <a:spLocks noChangeShapeType="1"/>
          </p:cNvSpPr>
          <p:nvPr/>
        </p:nvSpPr>
        <p:spPr bwMode="auto">
          <a:xfrm>
            <a:off x="2778125" y="5410200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8" name="Oval 27"/>
          <p:cNvSpPr>
            <a:spLocks noChangeArrowheads="1"/>
          </p:cNvSpPr>
          <p:nvPr/>
        </p:nvSpPr>
        <p:spPr bwMode="auto">
          <a:xfrm>
            <a:off x="2366963" y="6400800"/>
            <a:ext cx="762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Gill Sans MT" pitchFamily="34" charset="0"/>
                <a:cs typeface="Angsana New" pitchFamily="18" charset="-34"/>
              </a:rPr>
              <a:t>A</a:t>
            </a:r>
          </a:p>
        </p:txBody>
      </p:sp>
      <p:sp>
        <p:nvSpPr>
          <p:cNvPr id="18459" name="Line 28"/>
          <p:cNvSpPr>
            <a:spLocks noChangeShapeType="1"/>
          </p:cNvSpPr>
          <p:nvPr/>
        </p:nvSpPr>
        <p:spPr bwMode="auto">
          <a:xfrm flipH="1">
            <a:off x="773113" y="3495675"/>
            <a:ext cx="11430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0" name="Line 29"/>
          <p:cNvSpPr>
            <a:spLocks noChangeShapeType="1"/>
          </p:cNvSpPr>
          <p:nvPr/>
        </p:nvSpPr>
        <p:spPr bwMode="auto">
          <a:xfrm flipV="1">
            <a:off x="773113" y="2047875"/>
            <a:ext cx="0" cy="1447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1" name="Line 30"/>
          <p:cNvSpPr>
            <a:spLocks noChangeShapeType="1"/>
          </p:cNvSpPr>
          <p:nvPr/>
        </p:nvSpPr>
        <p:spPr bwMode="auto">
          <a:xfrm>
            <a:off x="773113" y="2047875"/>
            <a:ext cx="12192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62" name="Text Box 31"/>
          <p:cNvSpPr txBox="1">
            <a:spLocks noChangeArrowheads="1"/>
          </p:cNvSpPr>
          <p:nvPr/>
        </p:nvSpPr>
        <p:spPr bwMode="auto">
          <a:xfrm>
            <a:off x="1143000" y="3114675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No</a:t>
            </a:r>
          </a:p>
        </p:txBody>
      </p:sp>
      <p:sp>
        <p:nvSpPr>
          <p:cNvPr id="18463" name="Text Box 32"/>
          <p:cNvSpPr txBox="1">
            <a:spLocks noChangeArrowheads="1"/>
          </p:cNvSpPr>
          <p:nvPr/>
        </p:nvSpPr>
        <p:spPr bwMode="auto">
          <a:xfrm>
            <a:off x="609600" y="1704975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Query to NRD</a:t>
            </a:r>
            <a:endParaRPr lang="en-US" sz="1200" b="1" dirty="0">
              <a:solidFill>
                <a:srgbClr val="FF0000"/>
              </a:solidFill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8464" name="Text Box 33"/>
          <p:cNvSpPr txBox="1">
            <a:spLocks noChangeArrowheads="1"/>
          </p:cNvSpPr>
          <p:nvPr/>
        </p:nvSpPr>
        <p:spPr bwMode="auto">
          <a:xfrm>
            <a:off x="3124200" y="3648075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Yes</a:t>
            </a:r>
          </a:p>
        </p:txBody>
      </p:sp>
      <p:sp>
        <p:nvSpPr>
          <p:cNvPr id="18465" name="Text Box 34"/>
          <p:cNvSpPr txBox="1">
            <a:spLocks noChangeArrowheads="1"/>
          </p:cNvSpPr>
          <p:nvPr/>
        </p:nvSpPr>
        <p:spPr bwMode="auto">
          <a:xfrm>
            <a:off x="4419600" y="6172200"/>
            <a:ext cx="43434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b="1" i="1" dirty="0">
                <a:latin typeface="Gill Sans MT" pitchFamily="34" charset="0"/>
                <a:cs typeface="Angsana New" pitchFamily="18" charset="-34"/>
              </a:rPr>
              <a:t>Note </a:t>
            </a:r>
          </a:p>
          <a:p>
            <a:pPr>
              <a:spcBef>
                <a:spcPct val="50000"/>
              </a:spcBef>
            </a:pPr>
            <a:r>
              <a:rPr lang="en-US" sz="900" b="1" i="1" dirty="0">
                <a:latin typeface="Gill Sans MT" pitchFamily="34" charset="0"/>
                <a:cs typeface="Angsana New" pitchFamily="18" charset="-34"/>
              </a:rPr>
              <a:t>ICD – International Statistical Classification of Diseases and Related Health Problems </a:t>
            </a:r>
          </a:p>
        </p:txBody>
      </p:sp>
      <p:sp>
        <p:nvSpPr>
          <p:cNvPr id="18466" name="Text Box 35"/>
          <p:cNvSpPr txBox="1">
            <a:spLocks noChangeArrowheads="1"/>
          </p:cNvSpPr>
          <p:nvPr/>
        </p:nvSpPr>
        <p:spPr bwMode="auto">
          <a:xfrm>
            <a:off x="2362200" y="334327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Correct ?</a:t>
            </a:r>
          </a:p>
        </p:txBody>
      </p:sp>
      <p:sp>
        <p:nvSpPr>
          <p:cNvPr id="18467" name="Text Box 36"/>
          <p:cNvSpPr txBox="1">
            <a:spLocks noChangeArrowheads="1"/>
          </p:cNvSpPr>
          <p:nvPr/>
        </p:nvSpPr>
        <p:spPr bwMode="auto">
          <a:xfrm>
            <a:off x="2362200" y="5705475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Correct ?</a:t>
            </a:r>
          </a:p>
        </p:txBody>
      </p:sp>
      <p:sp>
        <p:nvSpPr>
          <p:cNvPr id="18468" name="Rectangle 37"/>
          <p:cNvSpPr>
            <a:spLocks noChangeArrowheads="1"/>
          </p:cNvSpPr>
          <p:nvPr/>
        </p:nvSpPr>
        <p:spPr bwMode="auto">
          <a:xfrm>
            <a:off x="1981200" y="1743075"/>
            <a:ext cx="1600200" cy="5334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Receive  </a:t>
            </a:r>
          </a:p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Records</a:t>
            </a:r>
          </a:p>
        </p:txBody>
      </p:sp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2057400" y="762000"/>
            <a:ext cx="495299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>
              <a:defRPr/>
            </a:pPr>
            <a:r>
              <a:rPr lang="en-US" b="1" dirty="0">
                <a:latin typeface="+mj-lt"/>
              </a:rPr>
              <a:t>WORK FLOW FOR </a:t>
            </a:r>
            <a:r>
              <a:rPr lang="en-US" b="1" dirty="0" smtClean="0">
                <a:latin typeface="+mj-lt"/>
              </a:rPr>
              <a:t>VITAL </a:t>
            </a:r>
            <a:r>
              <a:rPr lang="en-US" b="1" dirty="0">
                <a:latin typeface="+mj-lt"/>
              </a:rPr>
              <a:t>STATISTICS COMPILATION</a:t>
            </a: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76200" y="76200"/>
            <a:ext cx="8991600" cy="5334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b="1" dirty="0" smtClean="0"/>
              <a:t>Mechanism in the production of Vital Statistics for Malaysia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667000" y="762000"/>
            <a:ext cx="1600200" cy="3048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Merge Files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667000" y="1600200"/>
            <a:ext cx="1600200" cy="4572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Tabulation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81000" y="1371600"/>
            <a:ext cx="1295400" cy="5334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Calculation of </a:t>
            </a:r>
          </a:p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Indicators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362200" y="3352800"/>
            <a:ext cx="2209800" cy="5334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IAPG Meeting &amp; </a:t>
            </a:r>
            <a:r>
              <a:rPr lang="en-US" sz="1200" b="1" dirty="0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Publications </a:t>
            </a:r>
          </a:p>
          <a:p>
            <a:pPr algn="ctr"/>
            <a:r>
              <a:rPr lang="en-US" sz="1200" b="1" dirty="0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Committee Meeting</a:t>
            </a:r>
            <a:r>
              <a:rPr lang="en-US" sz="1200" b="1" dirty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, </a:t>
            </a:r>
            <a:r>
              <a:rPr lang="en-US" sz="1200" b="1" dirty="0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 SDP</a:t>
            </a:r>
            <a:endParaRPr lang="en-US" sz="1200" b="1" dirty="0">
              <a:solidFill>
                <a:srgbClr val="FFFFFF"/>
              </a:solidFill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419600" y="4038600"/>
            <a:ext cx="1295400" cy="381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Correction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667000" y="6172200"/>
            <a:ext cx="1676400" cy="4572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Distribution /</a:t>
            </a:r>
          </a:p>
          <a:p>
            <a:pPr algn="ctr"/>
            <a:r>
              <a:rPr lang="en-US" sz="1400" b="1" dirty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Data Requests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667000" y="5334000"/>
            <a:ext cx="1676400" cy="4572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Printing (hardcopy)</a:t>
            </a:r>
            <a:endParaRPr lang="en-US" sz="1400" b="1" dirty="0">
              <a:solidFill>
                <a:srgbClr val="FFFFFF"/>
              </a:solidFill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667000" y="2286000"/>
            <a:ext cx="1600200" cy="4572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Draft of </a:t>
            </a:r>
          </a:p>
          <a:p>
            <a:pPr algn="ctr"/>
            <a:r>
              <a:rPr lang="en-US" sz="1400" b="1" dirty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Publication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81000" y="2362200"/>
            <a:ext cx="1295400" cy="4572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Data </a:t>
            </a:r>
          </a:p>
          <a:p>
            <a:pPr algn="ctr"/>
            <a:r>
              <a:rPr lang="en-US" sz="1400" b="1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Requests</a:t>
            </a:r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2667000" y="4114800"/>
            <a:ext cx="1524000" cy="457200"/>
          </a:xfrm>
          <a:prstGeom prst="diamond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5029200" y="3581400"/>
            <a:ext cx="0" cy="457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562600" y="685800"/>
            <a:ext cx="33099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8.	Monthly files merged into yearly files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562600" y="1524000"/>
            <a:ext cx="32908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10.    Generating </a:t>
            </a: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tables for publication</a:t>
            </a:r>
          </a:p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11.    Calculation </a:t>
            </a: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of Indicators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562600" y="2286000"/>
            <a:ext cx="3295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12.    Preparation </a:t>
            </a: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of </a:t>
            </a: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report/ draft of publication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562600" y="3352800"/>
            <a:ext cx="3295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14.    Approval from these two </a:t>
            </a:r>
            <a:r>
              <a:rPr lang="en-US" sz="1200" b="1" dirty="0" err="1" smtClean="0">
                <a:latin typeface="Gill Sans MT" pitchFamily="34" charset="0"/>
                <a:cs typeface="Angsana New" pitchFamily="18" charset="-34"/>
              </a:rPr>
              <a:t>commitees</a:t>
            </a: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 (high level official)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5791200" y="4038600"/>
            <a:ext cx="3295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15.</a:t>
            </a: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	Corrections and  finalizing the report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5791200" y="5562600"/>
            <a:ext cx="3219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17.</a:t>
            </a: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	Printing of </a:t>
            </a: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report/publication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791200" y="6172200"/>
            <a:ext cx="3205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18.</a:t>
            </a:r>
            <a:r>
              <a:rPr lang="en-US" sz="1200" b="1" dirty="0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.</a:t>
            </a: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	Release of report and  distribution to users/web </a:t>
            </a:r>
            <a:r>
              <a:rPr lang="en-US" sz="1200" b="1" dirty="0" err="1">
                <a:latin typeface="Gill Sans MT" pitchFamily="34" charset="0"/>
                <a:cs typeface="Angsana New" pitchFamily="18" charset="-34"/>
              </a:rPr>
              <a:t>relaease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3124200" y="152400"/>
            <a:ext cx="6858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Gill Sans MT" pitchFamily="34" charset="0"/>
                <a:cs typeface="Angsana New" pitchFamily="18" charset="-34"/>
              </a:rPr>
              <a:t>A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3429000" y="533400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3429000" y="1447800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3429000" y="2057400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3429000" y="2667000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3429000" y="3886200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3429000" y="5105400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3429000" y="5867400"/>
            <a:ext cx="0" cy="304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990600" y="1905000"/>
            <a:ext cx="0" cy="457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H="1" flipV="1">
            <a:off x="1676400" y="1828800"/>
            <a:ext cx="9906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 flipH="1" flipV="1">
            <a:off x="4572000" y="3581400"/>
            <a:ext cx="4572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 flipV="1">
            <a:off x="4114800" y="4191000"/>
            <a:ext cx="3048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3581400" y="44196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Yes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3962400" y="38100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  <a:latin typeface="Gill Sans MT" pitchFamily="34" charset="0"/>
                <a:cs typeface="Angsana New" pitchFamily="18" charset="-34"/>
              </a:rPr>
              <a:t>No</a:t>
            </a:r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>
            <a:off x="1676400" y="2057400"/>
            <a:ext cx="990600" cy="457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2971800" y="4221162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Approved ?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2667000" y="4648200"/>
            <a:ext cx="1676400" cy="4572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Softcopy format</a:t>
            </a:r>
            <a:endParaRPr lang="en-US" sz="1400" b="1" dirty="0">
              <a:solidFill>
                <a:srgbClr val="FFFFFF"/>
              </a:solidFill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5791200" y="4724400"/>
            <a:ext cx="3219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16.</a:t>
            </a:r>
            <a:r>
              <a:rPr lang="en-US" sz="1200" b="1" dirty="0">
                <a:latin typeface="Gill Sans MT" pitchFamily="34" charset="0"/>
                <a:cs typeface="Angsana New" pitchFamily="18" charset="-34"/>
              </a:rPr>
              <a:t>	</a:t>
            </a: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Upload in DOSM portal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362200" y="2895600"/>
            <a:ext cx="2209800" cy="3810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Technical Committee </a:t>
            </a:r>
            <a:endParaRPr lang="en-US" sz="1200" b="1" dirty="0">
              <a:solidFill>
                <a:srgbClr val="FFFFFF"/>
              </a:solidFill>
              <a:latin typeface="Gill Sans MT" pitchFamily="34" charset="0"/>
              <a:cs typeface="Angsana New" pitchFamily="18" charset="-34"/>
            </a:endParaRPr>
          </a:p>
          <a:p>
            <a:pPr algn="ctr"/>
            <a:r>
              <a:rPr lang="en-US" sz="1200" b="1" dirty="0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Meeting</a:t>
            </a:r>
            <a:endParaRPr lang="en-US" sz="1200" b="1" dirty="0">
              <a:solidFill>
                <a:srgbClr val="FFFFFF"/>
              </a:solidFill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5562600" y="2819400"/>
            <a:ext cx="3295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13.    Enquiries and discussion on technical issues among agencies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40" name="Rectangle 2"/>
          <p:cNvSpPr>
            <a:spLocks noChangeArrowheads="1"/>
          </p:cNvSpPr>
          <p:nvPr/>
        </p:nvSpPr>
        <p:spPr bwMode="auto">
          <a:xfrm>
            <a:off x="2514600" y="1143000"/>
            <a:ext cx="1828800" cy="304800"/>
          </a:xfrm>
          <a:prstGeom prst="rect">
            <a:avLst/>
          </a:prstGeom>
          <a:solidFill>
            <a:srgbClr val="1405DB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Data </a:t>
            </a:r>
            <a:r>
              <a:rPr lang="en-US" sz="1400" b="1" dirty="0" err="1" smtClean="0">
                <a:solidFill>
                  <a:srgbClr val="FFFFFF"/>
                </a:solidFill>
                <a:latin typeface="Gill Sans MT" pitchFamily="34" charset="0"/>
                <a:cs typeface="Angsana New" pitchFamily="18" charset="-34"/>
              </a:rPr>
              <a:t>harmonisation</a:t>
            </a:r>
            <a:endParaRPr lang="en-US" sz="1400" b="1" dirty="0">
              <a:solidFill>
                <a:srgbClr val="FFFFFF"/>
              </a:solidFill>
              <a:latin typeface="Gill Sans MT" pitchFamily="34" charset="0"/>
              <a:cs typeface="Angsana New" pitchFamily="18" charset="-34"/>
            </a:endParaRPr>
          </a:p>
        </p:txBody>
      </p:sp>
      <p:sp>
        <p:nvSpPr>
          <p:cNvPr id="41" name="Line 22"/>
          <p:cNvSpPr>
            <a:spLocks noChangeShapeType="1"/>
          </p:cNvSpPr>
          <p:nvPr/>
        </p:nvSpPr>
        <p:spPr bwMode="auto">
          <a:xfrm>
            <a:off x="3429000" y="990600"/>
            <a:ext cx="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5562600" y="1066800"/>
            <a:ext cx="34290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9.      Data </a:t>
            </a:r>
            <a:r>
              <a:rPr lang="en-US" sz="1200" b="1" dirty="0" err="1" smtClean="0">
                <a:latin typeface="Gill Sans MT" pitchFamily="34" charset="0"/>
                <a:cs typeface="Angsana New" pitchFamily="18" charset="-34"/>
              </a:rPr>
              <a:t>Harmonisation</a:t>
            </a:r>
            <a:r>
              <a:rPr lang="en-US" sz="1200" b="1" dirty="0" smtClean="0">
                <a:latin typeface="Gill Sans MT" pitchFamily="34" charset="0"/>
                <a:cs typeface="Angsana New" pitchFamily="18" charset="-34"/>
              </a:rPr>
              <a:t> with MOH</a:t>
            </a:r>
            <a:endParaRPr lang="en-US" sz="1200" b="1" dirty="0">
              <a:latin typeface="Gill Sans MT" pitchFamily="34" charset="0"/>
              <a:cs typeface="Angsana New" pitchFamily="18" charset="-34"/>
            </a:endParaRPr>
          </a:p>
          <a:p>
            <a:pPr marL="342900" indent="-342900">
              <a:lnSpc>
                <a:spcPct val="75000"/>
              </a:lnSpc>
            </a:pPr>
            <a:endParaRPr lang="en-US" sz="1200" b="1" dirty="0">
              <a:latin typeface="Gill Sans MT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3962400"/>
          </a:xfrm>
        </p:spPr>
        <p:txBody>
          <a:bodyPr>
            <a:normAutofit/>
          </a:bodyPr>
          <a:lstStyle/>
          <a:p>
            <a:pPr marL="1776413" indent="-1776413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1. Direct Method </a:t>
            </a:r>
            <a:r>
              <a:rPr lang="en-US" b="1" dirty="0" smtClean="0"/>
              <a:t>(to evaluate completeness)</a:t>
            </a:r>
          </a:p>
          <a:p>
            <a:pPr marL="0" indent="0" algn="just">
              <a:buNone/>
            </a:pPr>
            <a:r>
              <a:rPr lang="en-US" b="1" dirty="0" smtClean="0"/>
              <a:t>a. Records matching and </a:t>
            </a:r>
            <a:r>
              <a:rPr lang="en-US" b="1" dirty="0" err="1" smtClean="0"/>
              <a:t>harmonisation</a:t>
            </a:r>
            <a:r>
              <a:rPr lang="en-US" b="1" dirty="0" smtClean="0"/>
              <a:t> with </a:t>
            </a:r>
            <a:r>
              <a:rPr lang="en-US" b="1" dirty="0" err="1" smtClean="0"/>
              <a:t>MoH</a:t>
            </a:r>
            <a:r>
              <a:rPr lang="en-US" b="1" dirty="0" smtClean="0"/>
              <a:t> data (including causes of death) in </a:t>
            </a:r>
            <a:r>
              <a:rPr lang="en-US" b="1" u="sng" dirty="0" smtClean="0"/>
              <a:t>regular</a:t>
            </a:r>
            <a:r>
              <a:rPr lang="en-US" b="1" dirty="0" smtClean="0"/>
              <a:t> basis; and</a:t>
            </a:r>
          </a:p>
          <a:p>
            <a:pPr marL="0" indent="0" algn="just">
              <a:buNone/>
            </a:pPr>
            <a:r>
              <a:rPr lang="en-US" b="1" dirty="0" smtClean="0"/>
              <a:t>b. Dual Records System (CR records and Survey) : Sabah and Sarawak in 1997 and 1998 ~ </a:t>
            </a:r>
            <a:r>
              <a:rPr lang="en-US" b="1" u="sng" dirty="0" smtClean="0"/>
              <a:t>ad-ho</a:t>
            </a:r>
            <a:r>
              <a:rPr lang="en-US" b="1" dirty="0" smtClean="0"/>
              <a:t>c basis.</a:t>
            </a:r>
          </a:p>
          <a:p>
            <a:pPr marL="0" indent="0">
              <a:buNone/>
            </a:pPr>
            <a:endParaRPr lang="en-US" b="1" dirty="0" smtClean="0"/>
          </a:p>
          <a:p>
            <a:pPr marL="1776413" indent="-1776413">
              <a:buNone/>
            </a:pP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76200"/>
            <a:ext cx="7848600" cy="6096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Quality Assessment Methods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6522246"/>
            <a:ext cx="7051013" cy="335754"/>
            <a:chOff x="-17636" y="180107"/>
            <a:chExt cx="7051013" cy="335754"/>
          </a:xfrm>
        </p:grpSpPr>
        <p:grpSp>
          <p:nvGrpSpPr>
            <p:cNvPr id="16" name="Group 47"/>
            <p:cNvGrpSpPr/>
            <p:nvPr/>
          </p:nvGrpSpPr>
          <p:grpSpPr>
            <a:xfrm>
              <a:off x="-17636" y="180107"/>
              <a:ext cx="7051013" cy="335754"/>
              <a:chOff x="0" y="8748464"/>
              <a:chExt cx="6858000" cy="403372"/>
            </a:xfrm>
          </p:grpSpPr>
          <p:sp>
            <p:nvSpPr>
              <p:cNvPr id="18" name="Title 1"/>
              <p:cNvSpPr txBox="1">
                <a:spLocks/>
              </p:cNvSpPr>
              <p:nvPr/>
            </p:nvSpPr>
            <p:spPr>
              <a:xfrm>
                <a:off x="0" y="8748464"/>
                <a:ext cx="6858000" cy="39553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00" noProof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:endParaRPr kumimoji="0" lang="en-MY" sz="7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9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97153" y="8813706"/>
                <a:ext cx="334545" cy="254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" name="TextBox 19"/>
              <p:cNvSpPr txBox="1"/>
              <p:nvPr/>
            </p:nvSpPr>
            <p:spPr>
              <a:xfrm>
                <a:off x="5094740" y="8813698"/>
                <a:ext cx="1628800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https://twitter.com/StatsMalaysia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21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  <a:duotone>
                  <a:prstClr val="black"/>
                  <a:srgbClr val="0066FF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2636387" y="8813706"/>
                <a:ext cx="299618" cy="235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" name="TextBox 21"/>
              <p:cNvSpPr txBox="1"/>
              <p:nvPr/>
            </p:nvSpPr>
            <p:spPr>
              <a:xfrm>
                <a:off x="2941548" y="8813714"/>
                <a:ext cx="1907695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https://www.facebook.com/StatsMalaysia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97750" y="8763589"/>
                <a:ext cx="2232248" cy="3882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JABATAN PERANGKAAN MALAYSIA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https://www.dosm.gov.my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17" name="Picture 16" descr="C:\Users\pabkkp\Desktop\jata negara.png"/>
            <p:cNvPicPr/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70396" y="198432"/>
              <a:ext cx="354150" cy="28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1776413" indent="-1776413">
              <a:buNone/>
            </a:pPr>
            <a:r>
              <a:rPr lang="en-US" b="1" dirty="0" smtClean="0">
                <a:solidFill>
                  <a:srgbClr val="FF0000"/>
                </a:solidFill>
              </a:rPr>
              <a:t>2. Indirect Method</a:t>
            </a:r>
            <a:endParaRPr lang="en-US" b="1" dirty="0" smtClean="0"/>
          </a:p>
          <a:p>
            <a:pPr marL="514350" indent="-514350" algn="just">
              <a:buAutoNum type="alphaLcPeriod"/>
            </a:pPr>
            <a:r>
              <a:rPr lang="en-US" b="1" dirty="0" smtClean="0"/>
              <a:t>Comparison of the trend &amp; consistency check before releasing the publication at </a:t>
            </a:r>
            <a:r>
              <a:rPr lang="en-US" b="1" u="sng" dirty="0" smtClean="0"/>
              <a:t>regular basis </a:t>
            </a:r>
            <a:r>
              <a:rPr lang="en-US" b="1" dirty="0" smtClean="0"/>
              <a:t>; and</a:t>
            </a:r>
          </a:p>
          <a:p>
            <a:pPr marL="514350" indent="-514350" algn="just">
              <a:buAutoNum type="alphaLcPeriod"/>
            </a:pPr>
            <a:r>
              <a:rPr lang="en-US" b="1" dirty="0" smtClean="0"/>
              <a:t>Comparison with census data of 2000 and 2010 – under reporting of death in Sabah and Sarawak. We use the methodology of </a:t>
            </a:r>
            <a:r>
              <a:rPr lang="ms-MY" b="1" dirty="0" smtClean="0">
                <a:cs typeface="Arial" panose="020B0604020202020204" pitchFamily="34" charset="0"/>
              </a:rPr>
              <a:t>Synthetic Extinct Generations (SEG) hybrid Generalized Growth Balance (GGB) for death above 5 years old and Trussell Version of the Brass Method for under 5 death to estimate completeness.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1776413" indent="-1776413">
              <a:buNone/>
            </a:pP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AE0-B9B0-4B08-84C0-9DE1126CA9A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76200"/>
            <a:ext cx="7848600" cy="6096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Quality Assessment Methods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6522246"/>
            <a:ext cx="7051013" cy="335754"/>
            <a:chOff x="-17636" y="180107"/>
            <a:chExt cx="7051013" cy="335754"/>
          </a:xfrm>
        </p:grpSpPr>
        <p:grpSp>
          <p:nvGrpSpPr>
            <p:cNvPr id="8" name="Group 47"/>
            <p:cNvGrpSpPr/>
            <p:nvPr/>
          </p:nvGrpSpPr>
          <p:grpSpPr>
            <a:xfrm>
              <a:off x="-17636" y="180107"/>
              <a:ext cx="7051013" cy="335754"/>
              <a:chOff x="0" y="8748464"/>
              <a:chExt cx="6858000" cy="403372"/>
            </a:xfrm>
          </p:grpSpPr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0" y="8748464"/>
                <a:ext cx="6858000" cy="39553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00" noProof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:endParaRPr kumimoji="0" lang="en-MY" sz="7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97153" y="8813706"/>
                <a:ext cx="334545" cy="254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5094740" y="8813698"/>
                <a:ext cx="1628800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https://twitter.com/StatsMalaysia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13" name="Picture 5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  <a:duotone>
                  <a:prstClr val="black"/>
                  <a:srgbClr val="0066FF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2636387" y="8813706"/>
                <a:ext cx="299618" cy="235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2941548" y="8813714"/>
                <a:ext cx="1907695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https://www.facebook.com/StatsMalaysia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97750" y="8763589"/>
                <a:ext cx="2232248" cy="3882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JABATAN PERANGKAAN MALAYSIA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https://www.dosm.gov.my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9" name="Picture 8" descr="C:\Users\pabkkp\Desktop\jata negara.png"/>
            <p:cNvPicPr/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70396" y="198432"/>
              <a:ext cx="354150" cy="28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01"/>
          <p:cNvSpPr/>
          <p:nvPr/>
        </p:nvSpPr>
        <p:spPr>
          <a:xfrm>
            <a:off x="457200" y="1714500"/>
            <a:ext cx="2252895" cy="2425129"/>
          </a:xfrm>
          <a:prstGeom prst="ellipse">
            <a:avLst/>
          </a:prstGeom>
          <a:noFill/>
          <a:ln w="114300" cap="flat" cmpd="sng">
            <a:solidFill>
              <a:srgbClr val="FFCD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 dirty="0" smtClean="0">
                <a:latin typeface="Lora"/>
                <a:ea typeface="Lora"/>
                <a:cs typeface="Lora"/>
                <a:sym typeface="Lora"/>
              </a:rPr>
              <a:t>Rapid Assessment on CRVS (2010)</a:t>
            </a:r>
            <a:endParaRPr lang="en" b="1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7" name="Shape 302"/>
          <p:cNvSpPr/>
          <p:nvPr/>
        </p:nvSpPr>
        <p:spPr>
          <a:xfrm>
            <a:off x="6721258" y="1714500"/>
            <a:ext cx="1736942" cy="2246799"/>
          </a:xfrm>
          <a:prstGeom prst="ellipse">
            <a:avLst/>
          </a:prstGeom>
          <a:noFill/>
          <a:ln w="114300" cap="flat" cmpd="sng">
            <a:solidFill>
              <a:srgbClr val="FFCD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 dirty="0" smtClean="0">
                <a:latin typeface="Lora"/>
                <a:ea typeface="Lora"/>
                <a:cs typeface="Lora"/>
                <a:sym typeface="Lora"/>
              </a:rPr>
              <a:t>Vital Statistics System Report of Malaysia (2017)</a:t>
            </a:r>
            <a:endParaRPr lang="en" b="1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8" name="Shape 303"/>
          <p:cNvSpPr/>
          <p:nvPr/>
        </p:nvSpPr>
        <p:spPr>
          <a:xfrm>
            <a:off x="3759722" y="1714500"/>
            <a:ext cx="1829116" cy="2425129"/>
          </a:xfrm>
          <a:prstGeom prst="ellipse">
            <a:avLst/>
          </a:prstGeom>
          <a:noFill/>
          <a:ln w="114300" cap="flat" cmpd="sng">
            <a:solidFill>
              <a:srgbClr val="FFCD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 dirty="0" smtClean="0">
                <a:latin typeface="Lora"/>
                <a:ea typeface="Lora"/>
                <a:cs typeface="Lora"/>
                <a:sym typeface="Lora"/>
              </a:rPr>
              <a:t>Baseline Report on CRVS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b="1" dirty="0" smtClean="0">
                <a:latin typeface="Lora"/>
                <a:ea typeface="Lora"/>
                <a:cs typeface="Lora"/>
                <a:sym typeface="Lora"/>
              </a:rPr>
              <a:t>(2016)</a:t>
            </a:r>
            <a:endParaRPr lang="en" b="1" dirty="0">
              <a:latin typeface="Lora"/>
              <a:ea typeface="Lora"/>
              <a:cs typeface="Lora"/>
              <a:sym typeface="Lora"/>
            </a:endParaRPr>
          </a:p>
        </p:txBody>
      </p:sp>
      <p:cxnSp>
        <p:nvCxnSpPr>
          <p:cNvPr id="9" name="Shape 304"/>
          <p:cNvCxnSpPr/>
          <p:nvPr/>
        </p:nvCxnSpPr>
        <p:spPr>
          <a:xfrm>
            <a:off x="2840793" y="2874962"/>
            <a:ext cx="795104" cy="1588"/>
          </a:xfrm>
          <a:prstGeom prst="straightConnector1">
            <a:avLst/>
          </a:prstGeom>
          <a:noFill/>
          <a:ln w="38100" cap="flat" cmpd="sng">
            <a:solidFill>
              <a:srgbClr val="FFCD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" name="Shape 305"/>
          <p:cNvCxnSpPr/>
          <p:nvPr/>
        </p:nvCxnSpPr>
        <p:spPr>
          <a:xfrm>
            <a:off x="5713462" y="2882878"/>
            <a:ext cx="925800" cy="0"/>
          </a:xfrm>
          <a:prstGeom prst="straightConnector1">
            <a:avLst/>
          </a:prstGeom>
          <a:noFill/>
          <a:ln w="38100" cap="flat" cmpd="sng">
            <a:solidFill>
              <a:srgbClr val="FFCD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Double Bracket 10"/>
          <p:cNvSpPr/>
          <p:nvPr/>
        </p:nvSpPr>
        <p:spPr>
          <a:xfrm>
            <a:off x="6300192" y="4197085"/>
            <a:ext cx="2664296" cy="1440160"/>
          </a:xfrm>
          <a:prstGeom prst="bracketPair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Double Bracket 11"/>
          <p:cNvSpPr/>
          <p:nvPr/>
        </p:nvSpPr>
        <p:spPr>
          <a:xfrm>
            <a:off x="3347864" y="4197085"/>
            <a:ext cx="2664296" cy="1440160"/>
          </a:xfrm>
          <a:prstGeom prst="bracketPair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Double Bracket 12"/>
          <p:cNvSpPr/>
          <p:nvPr/>
        </p:nvSpPr>
        <p:spPr>
          <a:xfrm>
            <a:off x="323528" y="4197085"/>
            <a:ext cx="2664296" cy="1440160"/>
          </a:xfrm>
          <a:prstGeom prst="bracketPair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TextBox 15"/>
          <p:cNvSpPr txBox="1"/>
          <p:nvPr/>
        </p:nvSpPr>
        <p:spPr>
          <a:xfrm>
            <a:off x="323528" y="4254235"/>
            <a:ext cx="2598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 smtClean="0">
              <a:latin typeface="Arial" pitchFamily="34" charset="0"/>
              <a:ea typeface="Lora"/>
              <a:cs typeface="Arial" pitchFamily="34" charset="0"/>
              <a:sym typeface="Lora"/>
            </a:endParaRPr>
          </a:p>
          <a:p>
            <a:pPr algn="ctr"/>
            <a:r>
              <a:rPr lang="en-US" sz="1600" dirty="0" smtClean="0">
                <a:latin typeface="Arial" pitchFamily="34" charset="0"/>
                <a:ea typeface="Lora"/>
                <a:cs typeface="Arial" pitchFamily="34" charset="0"/>
                <a:sym typeface="Lora"/>
              </a:rPr>
              <a:t>Department of Statistics</a:t>
            </a:r>
          </a:p>
          <a:p>
            <a:pPr algn="ctr"/>
            <a:r>
              <a:rPr lang="en-US" sz="1600" dirty="0" smtClean="0">
                <a:latin typeface="Arial" pitchFamily="34" charset="0"/>
                <a:ea typeface="Lora"/>
                <a:cs typeface="Arial" pitchFamily="34" charset="0"/>
                <a:sym typeface="Lora"/>
              </a:rPr>
              <a:t>National Registration Dep.</a:t>
            </a:r>
            <a:endParaRPr lang="en-MY" sz="1600" dirty="0" smtClean="0">
              <a:latin typeface="Arial" pitchFamily="34" charset="0"/>
              <a:ea typeface="Lora"/>
              <a:cs typeface="Arial" pitchFamily="34" charset="0"/>
              <a:sym typeface="Lor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47864" y="4437631"/>
            <a:ext cx="2664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Lora"/>
                <a:ea typeface="Lora"/>
                <a:cs typeface="Lora"/>
                <a:sym typeface="Lora"/>
              </a:rPr>
              <a:t>Ministry of Home Affairs</a:t>
            </a:r>
          </a:p>
          <a:p>
            <a:pPr algn="ctr"/>
            <a:r>
              <a:rPr lang="en-US" sz="1600" dirty="0" smtClean="0">
                <a:latin typeface="Lora"/>
                <a:ea typeface="Lora"/>
                <a:cs typeface="Lora"/>
                <a:sym typeface="Lora"/>
              </a:rPr>
              <a:t>National Registration Dep.</a:t>
            </a:r>
          </a:p>
          <a:p>
            <a:pPr algn="ctr"/>
            <a:r>
              <a:rPr lang="en-US" sz="1600" dirty="0" smtClean="0">
                <a:latin typeface="Lora"/>
                <a:ea typeface="Lora"/>
                <a:cs typeface="Lora"/>
                <a:sym typeface="Lora"/>
              </a:rPr>
              <a:t>Department of Statistics</a:t>
            </a:r>
          </a:p>
          <a:p>
            <a:pPr algn="ctr"/>
            <a:r>
              <a:rPr lang="en-US" sz="1600" dirty="0" smtClean="0">
                <a:latin typeface="Lora"/>
                <a:ea typeface="Lora"/>
                <a:cs typeface="Lora"/>
                <a:sym typeface="Lora"/>
              </a:rPr>
              <a:t>Ministry of Health</a:t>
            </a:r>
            <a:endParaRPr lang="en-MY" sz="1600" dirty="0" smtClean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0192" y="4437631"/>
            <a:ext cx="2664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Lora"/>
                <a:ea typeface="Lora"/>
                <a:cs typeface="Lora"/>
                <a:sym typeface="Lora"/>
              </a:rPr>
              <a:t>Ministry of Home Affairs</a:t>
            </a:r>
          </a:p>
          <a:p>
            <a:pPr algn="ctr"/>
            <a:r>
              <a:rPr lang="en-US" sz="1600" dirty="0" smtClean="0">
                <a:latin typeface="Lora"/>
                <a:ea typeface="Lora"/>
                <a:cs typeface="Lora"/>
                <a:sym typeface="Lora"/>
              </a:rPr>
              <a:t>National Registration Dep.</a:t>
            </a:r>
          </a:p>
          <a:p>
            <a:pPr algn="ctr"/>
            <a:r>
              <a:rPr lang="en-US" sz="1600" dirty="0" smtClean="0">
                <a:latin typeface="Lora"/>
                <a:ea typeface="Lora"/>
                <a:cs typeface="Lora"/>
                <a:sym typeface="Lora"/>
              </a:rPr>
              <a:t>Department of Statistics</a:t>
            </a:r>
          </a:p>
          <a:p>
            <a:pPr algn="ctr"/>
            <a:r>
              <a:rPr lang="en-US" sz="1600" dirty="0" smtClean="0">
                <a:latin typeface="Lora"/>
                <a:ea typeface="Lora"/>
                <a:cs typeface="Lora"/>
                <a:sym typeface="Lora"/>
              </a:rPr>
              <a:t>Ministry of Health</a:t>
            </a:r>
            <a:endParaRPr lang="en-MY" sz="1600" dirty="0" smtClean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" y="914400"/>
            <a:ext cx="17457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76413" indent="-1776413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3. Others</a:t>
            </a:r>
            <a:endParaRPr lang="en-US" sz="3200" b="1" dirty="0" smtClean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762000" y="76200"/>
            <a:ext cx="7848600" cy="6096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Quality Assessment Methods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6522246"/>
            <a:ext cx="7051013" cy="335754"/>
            <a:chOff x="-17636" y="180107"/>
            <a:chExt cx="7051013" cy="335754"/>
          </a:xfrm>
        </p:grpSpPr>
        <p:grpSp>
          <p:nvGrpSpPr>
            <p:cNvPr id="21" name="Group 47"/>
            <p:cNvGrpSpPr/>
            <p:nvPr/>
          </p:nvGrpSpPr>
          <p:grpSpPr>
            <a:xfrm>
              <a:off x="-17636" y="180107"/>
              <a:ext cx="7051013" cy="335754"/>
              <a:chOff x="0" y="8748464"/>
              <a:chExt cx="6858000" cy="403372"/>
            </a:xfrm>
          </p:grpSpPr>
          <p:sp>
            <p:nvSpPr>
              <p:cNvPr id="23" name="Title 1"/>
              <p:cNvSpPr txBox="1">
                <a:spLocks/>
              </p:cNvSpPr>
              <p:nvPr/>
            </p:nvSpPr>
            <p:spPr>
              <a:xfrm>
                <a:off x="0" y="8748464"/>
                <a:ext cx="6858000" cy="395536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00" noProof="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:endParaRPr kumimoji="0" lang="en-MY" sz="7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24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97153" y="8813706"/>
                <a:ext cx="334545" cy="254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TextBox 24"/>
              <p:cNvSpPr txBox="1"/>
              <p:nvPr/>
            </p:nvSpPr>
            <p:spPr>
              <a:xfrm>
                <a:off x="5094740" y="8813698"/>
                <a:ext cx="1628800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https://twitter.com/StatsMalaysia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pic>
            <p:nvPicPr>
              <p:cNvPr id="26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EEF3FA"/>
                  </a:clrFrom>
                  <a:clrTo>
                    <a:srgbClr val="EEF3FA">
                      <a:alpha val="0"/>
                    </a:srgbClr>
                  </a:clrTo>
                </a:clrChange>
                <a:duotone>
                  <a:prstClr val="black"/>
                  <a:srgbClr val="0066FF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2636387" y="8813706"/>
                <a:ext cx="299618" cy="235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2941548" y="8813714"/>
                <a:ext cx="1907695" cy="249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https://www.facebook.com/StatsMalaysia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97750" y="8763589"/>
                <a:ext cx="2232248" cy="3882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JABATAN PERANGKAAN MALAYSIA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en-US" sz="75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https://www.dosm.gov.my</a:t>
                </a:r>
                <a:endParaRPr lang="en-MY" sz="75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pic>
          <p:nvPicPr>
            <p:cNvPr id="22" name="Picture 21" descr="C:\Users\pabkkp\Desktop\jata negara.png"/>
            <p:cNvPicPr/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70396" y="198432"/>
              <a:ext cx="354150" cy="28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="" xmlns:p14="http://schemas.microsoft.com/office/powerpoint/2010/main" val="3810412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</TotalTime>
  <Words>1404</Words>
  <Application>Microsoft Office PowerPoint</Application>
  <PresentationFormat>On-screen Show (4:3)</PresentationFormat>
  <Paragraphs>250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MALAYSIA: RECENT MONITORING AND ASSESSMENT EXERCISES</vt:lpstr>
      <vt:lpstr>Outline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Thank you Terima kasih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MALAYSIA GENDER GAP INDEX</dc:title>
  <dc:creator>Btm</dc:creator>
  <cp:lastModifiedBy>Btm</cp:lastModifiedBy>
  <cp:revision>166</cp:revision>
  <dcterms:created xsi:type="dcterms:W3CDTF">2017-10-18T16:58:49Z</dcterms:created>
  <dcterms:modified xsi:type="dcterms:W3CDTF">2017-11-16T03:48:04Z</dcterms:modified>
</cp:coreProperties>
</file>